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8" r:id="rId5"/>
    <p:sldId id="319" r:id="rId6"/>
    <p:sldId id="339" r:id="rId7"/>
    <p:sldId id="321" r:id="rId8"/>
    <p:sldId id="326" r:id="rId9"/>
    <p:sldId id="322" r:id="rId10"/>
    <p:sldId id="324" r:id="rId11"/>
    <p:sldId id="325" r:id="rId12"/>
    <p:sldId id="348" r:id="rId13"/>
    <p:sldId id="340" r:id="rId14"/>
    <p:sldId id="344" r:id="rId15"/>
    <p:sldId id="347" r:id="rId16"/>
    <p:sldId id="346" r:id="rId17"/>
    <p:sldId id="331" r:id="rId18"/>
    <p:sldId id="332" r:id="rId19"/>
    <p:sldId id="333" r:id="rId20"/>
    <p:sldId id="343" r:id="rId21"/>
  </p:sldIdLst>
  <p:sldSz cx="12188825" cy="6858000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>
          <p15:clr>
            <a:srgbClr val="A4A3A4"/>
          </p15:clr>
        </p15:guide>
        <p15:guide id="3" pos="335" userDrawn="1">
          <p15:clr>
            <a:srgbClr val="A4A3A4"/>
          </p15:clr>
        </p15:guide>
        <p15:guide id="4" pos="73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s, Emmily J." initials="DEJ" lastIdx="1" clrIdx="0">
    <p:extLst>
      <p:ext uri="{19B8F6BF-5375-455C-9EA6-DF929625EA0E}">
        <p15:presenceInfo xmlns:p15="http://schemas.microsoft.com/office/powerpoint/2012/main" userId="S-1-5-21-1957994488-746137067-839522115-156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89495" autoAdjust="0"/>
  </p:normalViewPr>
  <p:slideViewPr>
    <p:cSldViewPr>
      <p:cViewPr varScale="1">
        <p:scale>
          <a:sx n="89" d="100"/>
          <a:sy n="89" d="100"/>
        </p:scale>
        <p:origin x="101" y="240"/>
      </p:cViewPr>
      <p:guideLst>
        <p:guide orient="horz" pos="2160"/>
        <p:guide pos="3839"/>
        <p:guide pos="335"/>
        <p:guide pos="73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54700854700854E-2"/>
          <c:y val="8.9485512198759165E-2"/>
          <c:w val="0.8536324786324786"/>
          <c:h val="0.82348221056946347"/>
        </c:manualLayout>
      </c:layout>
      <c:ofPieChart>
        <c:ofPieType val="pie"/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8B-480A-BAF7-E77444448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F8B-480A-BAF7-E77444448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ED-489E-AEDB-DB0C374A15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ED-489E-AEDB-DB0C374A15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F8B-480A-BAF7-E774444486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8B-480A-BAF7-E774444486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F8B-480A-BAF7-E774444486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8B-480A-BAF7-E774444486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8B-480A-BAF7-E7744444862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F8B-480A-BAF7-E7744444862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8B-480A-BAF7-E7744444862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ED-489E-AEDB-DB0C374A15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F8B-480A-BAF7-E7744444862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F8B-480A-BAF7-E7744444862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8B-480A-BAF7-E77444448622}"/>
              </c:ext>
            </c:extLst>
          </c:dPt>
          <c:dPt>
            <c:idx val="15"/>
            <c:bubble3D val="0"/>
            <c:explosion val="17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F8B-480A-BAF7-E7744444862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8B-480A-BAF7-E7744444862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8B-480A-BAF7-E7744444862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F8B-480A-BAF7-E7744444862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F8B-480A-BAF7-E77444448622}"/>
                </c:ext>
              </c:extLst>
            </c:dLbl>
            <c:dLbl>
              <c:idx val="7"/>
              <c:layout>
                <c:manualLayout>
                  <c:x val="4.9124835958005098E-2"/>
                  <c:y val="-0.104097713700911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8B-480A-BAF7-E77444448622}"/>
                </c:ext>
              </c:extLst>
            </c:dLbl>
            <c:dLbl>
              <c:idx val="8"/>
              <c:layout>
                <c:manualLayout>
                  <c:x val="1.28061843832021E-2"/>
                  <c:y val="-0.12557066688198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8B-480A-BAF7-E77444448622}"/>
                </c:ext>
              </c:extLst>
            </c:dLbl>
            <c:dLbl>
              <c:idx val="9"/>
              <c:layout>
                <c:manualLayout>
                  <c:x val="-2.3879593175853016E-3"/>
                  <c:y val="-0.10577557188384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8B-480A-BAF7-E77444448622}"/>
                </c:ext>
              </c:extLst>
            </c:dLbl>
            <c:dLbl>
              <c:idx val="10"/>
              <c:layout>
                <c:manualLayout>
                  <c:x val="2.7211286089238846E-3"/>
                  <c:y val="-4.6178091723171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375"/>
                      <c:h val="0.10816312969422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F8B-480A-BAF7-E77444448622}"/>
                </c:ext>
              </c:extLst>
            </c:dLbl>
            <c:dLbl>
              <c:idx val="12"/>
              <c:layout>
                <c:manualLayout>
                  <c:x val="1.6211983267716536E-2"/>
                  <c:y val="6.9952739490785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8B-480A-BAF7-E77444448622}"/>
                </c:ext>
              </c:extLst>
            </c:dLbl>
            <c:dLbl>
              <c:idx val="13"/>
              <c:layout>
                <c:manualLayout>
                  <c:x val="2.5137385170603682E-2"/>
                  <c:y val="0.17187228960998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42183398950131"/>
                      <c:h val="0.13536950547805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CF8B-480A-BAF7-E77444448622}"/>
                </c:ext>
              </c:extLst>
            </c:dLbl>
            <c:dLbl>
              <c:idx val="14"/>
              <c:layout>
                <c:manualLayout>
                  <c:x val="2.607201443569554E-2"/>
                  <c:y val="0.310354312806388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8B-480A-BAF7-E7744444862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F8B-480A-BAF7-E77444448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Aircraft</c:v>
                </c:pt>
                <c:pt idx="1">
                  <c:v>Space Vehicle</c:v>
                </c:pt>
                <c:pt idx="2">
                  <c:v>Missiles</c:v>
                </c:pt>
                <c:pt idx="3">
                  <c:v>Combat Vehicle</c:v>
                </c:pt>
                <c:pt idx="4">
                  <c:v>Missile System</c:v>
                </c:pt>
                <c:pt idx="5">
                  <c:v>Aircraft Engines</c:v>
                </c:pt>
                <c:pt idx="6">
                  <c:v>Systems</c:v>
                </c:pt>
                <c:pt idx="7">
                  <c:v>Countermeasures (Electronic/Infrared)</c:v>
                </c:pt>
                <c:pt idx="8">
                  <c:v>Targeting Pod (Sensor Enhancement)</c:v>
                </c:pt>
                <c:pt idx="9">
                  <c:v>Mine Detection Set</c:v>
                </c:pt>
                <c:pt idx="10">
                  <c:v>Advanced Arresting Gear</c:v>
                </c:pt>
                <c:pt idx="11">
                  <c:v>Assault Bridge</c:v>
                </c:pt>
                <c:pt idx="12">
                  <c:v>Submersible</c:v>
                </c:pt>
                <c:pt idx="13">
                  <c:v>Airborne Reconnaissance Pod</c:v>
                </c:pt>
                <c:pt idx="14">
                  <c:v>Gas Generator</c:v>
                </c:pt>
              </c:strCache>
            </c:strRef>
          </c:cat>
          <c:val>
            <c:numRef>
              <c:f>Sheet1!$E$2:$E$16</c:f>
              <c:numCache>
                <c:formatCode>0.00%</c:formatCode>
                <c:ptCount val="15"/>
                <c:pt idx="0">
                  <c:v>0.65923054610658438</c:v>
                </c:pt>
                <c:pt idx="1">
                  <c:v>0.10020304300820083</c:v>
                </c:pt>
                <c:pt idx="2">
                  <c:v>8.965535427049548E-2</c:v>
                </c:pt>
                <c:pt idx="3">
                  <c:v>7.3833821163937455E-2</c:v>
                </c:pt>
                <c:pt idx="4">
                  <c:v>2.4380982517205916E-2</c:v>
                </c:pt>
                <c:pt idx="5">
                  <c:v>1.6818289692271182E-2</c:v>
                </c:pt>
                <c:pt idx="6">
                  <c:v>1.5895366927721963E-2</c:v>
                </c:pt>
                <c:pt idx="7">
                  <c:v>8.7651293410331461E-3</c:v>
                </c:pt>
                <c:pt idx="8">
                  <c:v>4.029217097803444E-3</c:v>
                </c:pt>
                <c:pt idx="9">
                  <c:v>1.9987870157951639E-3</c:v>
                </c:pt>
                <c:pt idx="10">
                  <c:v>1.7456424860902355E-3</c:v>
                </c:pt>
                <c:pt idx="11">
                  <c:v>1.3711995359016954E-3</c:v>
                </c:pt>
                <c:pt idx="12">
                  <c:v>1.0758642512459456E-3</c:v>
                </c:pt>
                <c:pt idx="13">
                  <c:v>6.5923054610658445E-4</c:v>
                </c:pt>
                <c:pt idx="14">
                  <c:v>3.3752603960657122E-4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B-480A-BAF7-E77444448622}"/>
            </c:ext>
          </c:extLst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11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60D8-8442-4071-B895-D3D8BA60BE6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058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4C720-6921-4A0C-BC79-DBA63D0C8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8ECFEA6E-80E9-4220-89BC-A7D4FCB8EC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4FBEAD7-C1C7-4443-B237-EE8838AF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EAD7-C1C7-4443-B237-EE8838AF1F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6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 Wendy Laughlin,</a:t>
            </a:r>
            <a:r>
              <a:rPr lang="en-US" baseline="0" dirty="0" smtClean="0"/>
              <a:t> AQ</a:t>
            </a:r>
          </a:p>
          <a:p>
            <a:endParaRPr lang="en-US" baseline="0" dirty="0" smtClean="0"/>
          </a:p>
          <a:p>
            <a:r>
              <a:rPr lang="en-US" dirty="0" smtClean="0"/>
              <a:t>DCMA has influence all across the acquisition lifecycle.  </a:t>
            </a:r>
            <a:endParaRPr lang="en-US" baseline="0" dirty="0" smtClean="0"/>
          </a:p>
          <a:p>
            <a:r>
              <a:rPr lang="en-US" baseline="0" dirty="0" smtClean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2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Using the cumulative sum from the joint statistics of annual revenue and number of employees, we can see that the majority of companies fall into a small business category.  Most definitions of small business include less than 1000 employees, and when combined with a figure of $250M, we can see that 94% of companies fall under the small business category.</a:t>
            </a:r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44F6F09-EFA1-48E5-9629-350B32A01531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74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6354B-2053-4DF8-A7F7-384B3994D1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2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27C1-BE4B-4DE0-A901-40C73DEA83D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</a:t>
            </a:r>
            <a:r>
              <a:rPr lang="en-US" b="1" baseline="0" dirty="0" smtClean="0"/>
              <a:t> we do and don’t do</a:t>
            </a:r>
            <a:r>
              <a:rPr lang="en-US" baseline="0" dirty="0" smtClean="0"/>
              <a:t>– DCMA has various capabilities ( i.e. quality control, business systems, CPSR, small business, cost &amp; pricing, etc…)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74B7-6C09-4061-A7D8-D255BF7C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31774">
              <a:defRPr/>
            </a:pPr>
            <a:fld id="{BDDC208B-F9AC-414D-BF46-43EA59CE3E06}" type="slidenum">
              <a:rPr lang="en-US" altLang="en-US">
                <a:solidFill>
                  <a:srgbClr val="000000"/>
                </a:solidFill>
              </a:rPr>
              <a:pPr defTabSz="931774"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6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 Total Contract </a:t>
            </a:r>
            <a:r>
              <a:rPr lang="en-US" sz="1100" baseline="0" dirty="0" smtClean="0"/>
              <a:t>Amount:  Issue experienced at end of 1</a:t>
            </a:r>
            <a:r>
              <a:rPr lang="en-US" sz="1100" baseline="30000" dirty="0" smtClean="0"/>
              <a:t>st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Qtr</a:t>
            </a:r>
            <a:r>
              <a:rPr lang="en-US" sz="1100" baseline="0" dirty="0" smtClean="0"/>
              <a:t> FY19.  Total Contract Value was in database at $10.986T – more than double identified in 4 Q FY18.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Research with FIRM indicated that 1150 IDIQ Navy contracts were entered in MOCAS in December 2018, each for $5B.  Total amount equals $5.75T.  FIRM analysts believe this is cause for the significant increase in total contract value.  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When the IDIQ contract total value is removed from the $10.986T, the revised/corrected value equals $5.2T, which is comparable to the 4Q FY18 value of $5.1T.   The $5.2T value seems consistent with the reported obligations for this fiscal quarter and in line with obligations in 4Q FY18 ($2.071T) as compared with the total contract value of $5.1T for that period.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AC637-3233-4801-B38E-9337D48EBCB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4D47-772F-4C0A-B9F4-F5816AEDC3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4D47-772F-4C0A-B9F4-F5816AEDC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01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 Wendy Laughlin,</a:t>
            </a:r>
            <a:r>
              <a:rPr lang="en-US" baseline="0" dirty="0" smtClean="0"/>
              <a:t> AQ</a:t>
            </a:r>
          </a:p>
          <a:p>
            <a:endParaRPr lang="en-US" baseline="0" dirty="0" smtClean="0"/>
          </a:p>
          <a:p>
            <a:r>
              <a:rPr lang="en-US" dirty="0" smtClean="0"/>
              <a:t>DCMA has influence all across the acquisition lifecycle.  </a:t>
            </a:r>
            <a:endParaRPr lang="en-US" baseline="0" dirty="0" smtClean="0"/>
          </a:p>
          <a:p>
            <a:r>
              <a:rPr lang="en-US" baseline="0" dirty="0" smtClean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7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215501" cy="6871218"/>
          </a:xfrm>
          <a:prstGeom prst="rect">
            <a:avLst/>
          </a:prstGeom>
        </p:spPr>
      </p:pic>
      <p:sp>
        <p:nvSpPr>
          <p:cNvPr id="4" name="Date Placeholder" hidden="1"/>
          <p:cNvSpPr>
            <a:spLocks noGrp="1"/>
          </p:cNvSpPr>
          <p:nvPr>
            <p:ph type="dt" sz="half" idx="10"/>
          </p:nvPr>
        </p:nvSpPr>
        <p:spPr>
          <a:xfrm>
            <a:off x="11265408" y="795528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en-US" smtClean="0"/>
            </a:lvl1pPr>
          </a:lstStyle>
          <a:p>
            <a:fld id="{423C11BD-78E6-430F-A9BF-CD25D702F18A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resentation Slide"/>
          <p:cNvSpPr>
            <a:spLocks noGrp="1"/>
          </p:cNvSpPr>
          <p:nvPr>
            <p:ph type="ctrTitle" hasCustomPrompt="1"/>
          </p:nvPr>
        </p:nvSpPr>
        <p:spPr>
          <a:xfrm>
            <a:off x="608012" y="3535363"/>
            <a:ext cx="11134721" cy="9144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7" name="Yellow divider"/>
          <p:cNvSpPr>
            <a:spLocks noChangeShapeType="1"/>
          </p:cNvSpPr>
          <p:nvPr userDrawn="1"/>
        </p:nvSpPr>
        <p:spPr bwMode="auto">
          <a:xfrm>
            <a:off x="510372" y="4739069"/>
            <a:ext cx="11156161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Presented By:"/>
          <p:cNvSpPr txBox="1"/>
          <p:nvPr userDrawn="1"/>
        </p:nvSpPr>
        <p:spPr>
          <a:xfrm>
            <a:off x="9620415" y="4724400"/>
            <a:ext cx="2188997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Presented By: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Presenter Name"/>
          <p:cNvSpPr>
            <a:spLocks noGrp="1"/>
          </p:cNvSpPr>
          <p:nvPr>
            <p:ph type="subTitle" idx="1"/>
          </p:nvPr>
        </p:nvSpPr>
        <p:spPr>
          <a:xfrm>
            <a:off x="3277234" y="5105400"/>
            <a:ext cx="8532178" cy="609600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5638800"/>
            <a:ext cx="8534400" cy="457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date (of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9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52252" y="1376899"/>
            <a:ext cx="10284321" cy="4833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036795" y="6500822"/>
            <a:ext cx="4115236" cy="356616"/>
          </a:xfrm>
          <a:noFill/>
        </p:spPr>
        <p:txBody>
          <a:bodyPr tIns="45720" bIns="45720" anchor="ctr">
            <a:noAutofit/>
          </a:bodyPr>
          <a:lstStyle>
            <a:lvl1pPr marL="0" indent="0" algn="ctr">
              <a:buNone/>
              <a:defRPr lang="en-US" sz="1050" b="1" kern="1200" spc="38" baseline="0" dirty="0" smtClean="0">
                <a:solidFill>
                  <a:srgbClr val="469F1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BF8DD856-1352-D34A-9EA0-1464CD06667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9A35E9DD-B80C-7C49-B9C6-C6451B700AA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7C5A34E-8E1B-BC4E-9702-3E7114241F2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50BCA-FBC6-4C3E-9A40-51BC3D465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5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4F48FC62-E38B-4631-97AD-A7F98D9713B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1265408" y="795528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en-US" sz="1200" smtClean="0">
                <a:solidFill>
                  <a:schemeClr val="bg1"/>
                </a:solidFill>
              </a:defRPr>
            </a:lvl1pPr>
          </a:lstStyle>
          <a:p>
            <a:fld id="{D8FCEFE0-F1C3-4F21-A7B1-44C540217D43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6411" y="0"/>
            <a:ext cx="12196823" cy="64617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81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/>
          <p:cNvSpPr>
            <a:spLocks noGrp="1"/>
          </p:cNvSpPr>
          <p:nvPr>
            <p:ph type="dt" sz="half" idx="10"/>
          </p:nvPr>
        </p:nvSpPr>
        <p:spPr>
          <a:xfrm>
            <a:off x="11265408" y="795528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en-US" sz="1200" smtClean="0">
                <a:solidFill>
                  <a:schemeClr val="bg1"/>
                </a:solidFill>
              </a:defRPr>
            </a:lvl1pPr>
          </a:lstStyle>
          <a:p>
            <a:fld id="{ECA6CA6B-0361-4D2F-B568-8C879515084A}" type="datetime1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1265408" y="795528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en-US" sz="1200" smtClean="0">
                <a:solidFill>
                  <a:schemeClr val="bg1"/>
                </a:solidFill>
              </a:defRPr>
            </a:lvl1pPr>
          </a:lstStyle>
          <a:p>
            <a:fld id="{70BFA1F1-3D99-4AB7-8BB8-3B93310F954B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09442" y="129540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half" idx="2"/>
          </p:nvPr>
        </p:nvSpPr>
        <p:spPr>
          <a:xfrm>
            <a:off x="609442" y="2457451"/>
            <a:ext cx="4010039" cy="37147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765492" y="1295401"/>
            <a:ext cx="6813892" cy="4876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" y="6492875"/>
            <a:ext cx="39319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4816" y="6492875"/>
            <a:ext cx="39319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442" y="1126398"/>
            <a:ext cx="1096853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66795" y="6384198"/>
            <a:ext cx="11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85237C5-4177-47EB-AAAF-F4450A5A86AC}" type="slidenum">
              <a:rPr lang="en-US" sz="1799" smtClean="0">
                <a:solidFill>
                  <a:schemeClr val="bg1"/>
                </a:solidFill>
              </a:rPr>
              <a:t>‹#›</a:t>
            </a:fld>
            <a:endParaRPr lang="en-US" sz="17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1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  <p:pic>
        <p:nvPicPr>
          <p:cNvPr id="19" name="DCMA Shield" descr="seal" hidden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62" y="61864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NextGen Logo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94901"/>
            <a:ext cx="270401" cy="315468"/>
          </a:xfrm>
          <a:prstGeom prst="rect">
            <a:avLst/>
          </a:prstGeom>
        </p:spPr>
      </p:pic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4433" y="6726380"/>
            <a:ext cx="3931920" cy="1524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270153" y="6734692"/>
            <a:ext cx="2844059" cy="1365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1E348-0F19-4CF8-94C3-9E72E53A2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" y="0"/>
            <a:ext cx="1219041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50812" y="1219200"/>
            <a:ext cx="11887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990972" y="6629472"/>
            <a:ext cx="4216400" cy="2285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i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</a:rPr>
              <a:t>One team, one voice delivering global acquisition insight.</a:t>
            </a:r>
          </a:p>
        </p:txBody>
      </p:sp>
    </p:spTree>
    <p:extLst>
      <p:ext uri="{BB962C8B-B14F-4D97-AF65-F5344CB8AC3E}">
        <p14:creationId xmlns:p14="http://schemas.microsoft.com/office/powerpoint/2010/main" val="31404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5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1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US" dirty="0" smtClean="0">
                <a:solidFill>
                  <a:srgbClr val="072C55"/>
                </a:solidFill>
                <a:cs typeface="Arial" charset="0"/>
              </a:rPr>
              <a:t>American Society of Naval Engineers - Tidewater Section Dinner</a:t>
            </a:r>
            <a:endParaRPr lang="en-US" dirty="0">
              <a:solidFill>
                <a:srgbClr val="072C55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sz="3999" dirty="0">
                <a:solidFill>
                  <a:srgbClr val="072C55"/>
                </a:solidFill>
                <a:latin typeface="+mj-lt"/>
                <a:ea typeface="+mj-ea"/>
                <a:cs typeface="Arial" charset="0"/>
              </a:rPr>
              <a:t>VADM David H. Lewis, USN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10911" y="5638224"/>
            <a:ext cx="8532178" cy="837982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19 February 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1714" y="6580186"/>
            <a:ext cx="2325287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Unclassified//For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939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81335"/>
            <a:ext cx="12179937" cy="74910"/>
          </a:xfrm>
          <a:custGeom>
            <a:avLst/>
            <a:gdLst/>
            <a:ahLst/>
            <a:cxnLst/>
            <a:rect l="l" t="t" r="r" b="b"/>
            <a:pathLst>
              <a:path w="12183110" h="74929">
                <a:moveTo>
                  <a:pt x="0" y="74676"/>
                </a:moveTo>
                <a:lnTo>
                  <a:pt x="12182856" y="74676"/>
                </a:lnTo>
                <a:lnTo>
                  <a:pt x="12182856" y="0"/>
                </a:ln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CCD4DB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4" name="object 4"/>
          <p:cNvSpPr/>
          <p:nvPr/>
        </p:nvSpPr>
        <p:spPr>
          <a:xfrm>
            <a:off x="4133534" y="6686463"/>
            <a:ext cx="207209" cy="1386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5"/>
          <p:cNvSpPr/>
          <p:nvPr/>
        </p:nvSpPr>
        <p:spPr>
          <a:xfrm>
            <a:off x="7845033" y="6689510"/>
            <a:ext cx="207209" cy="1386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/>
          </a:p>
        </p:txBody>
      </p:sp>
      <p:grpSp>
        <p:nvGrpSpPr>
          <p:cNvPr id="7" name="Group 6"/>
          <p:cNvGrpSpPr/>
          <p:nvPr/>
        </p:nvGrpSpPr>
        <p:grpSpPr>
          <a:xfrm>
            <a:off x="227012" y="1417428"/>
            <a:ext cx="2111376" cy="995116"/>
            <a:chOff x="227012" y="1289943"/>
            <a:chExt cx="2111376" cy="990342"/>
          </a:xfrm>
        </p:grpSpPr>
        <p:sp>
          <p:nvSpPr>
            <p:cNvPr id="10" name="object 10"/>
            <p:cNvSpPr/>
            <p:nvPr/>
          </p:nvSpPr>
          <p:spPr>
            <a:xfrm>
              <a:off x="227012" y="1289943"/>
              <a:ext cx="2111376" cy="990342"/>
            </a:xfrm>
            <a:custGeom>
              <a:avLst/>
              <a:gdLst/>
              <a:ahLst/>
              <a:cxnLst/>
              <a:rect l="l" t="t" r="r" b="b"/>
              <a:pathLst>
                <a:path w="1897380" h="990600">
                  <a:moveTo>
                    <a:pt x="0" y="165138"/>
                  </a:moveTo>
                  <a:lnTo>
                    <a:pt x="5656" y="122127"/>
                  </a:lnTo>
                  <a:lnTo>
                    <a:pt x="21643" y="83349"/>
                  </a:lnTo>
                  <a:lnTo>
                    <a:pt x="46483" y="50281"/>
                  </a:lnTo>
                  <a:lnTo>
                    <a:pt x="78702" y="24399"/>
                  </a:lnTo>
                  <a:lnTo>
                    <a:pt x="116824" y="7179"/>
                  </a:lnTo>
                  <a:lnTo>
                    <a:pt x="159373" y="98"/>
                  </a:lnTo>
                  <a:lnTo>
                    <a:pt x="1732241" y="0"/>
                  </a:lnTo>
                  <a:lnTo>
                    <a:pt x="1746959" y="646"/>
                  </a:lnTo>
                  <a:lnTo>
                    <a:pt x="1788726" y="9912"/>
                  </a:lnTo>
                  <a:lnTo>
                    <a:pt x="1825765" y="29015"/>
                  </a:lnTo>
                  <a:lnTo>
                    <a:pt x="1856601" y="56481"/>
                  </a:lnTo>
                  <a:lnTo>
                    <a:pt x="1879758" y="90832"/>
                  </a:lnTo>
                  <a:lnTo>
                    <a:pt x="1893760" y="130591"/>
                  </a:lnTo>
                  <a:lnTo>
                    <a:pt x="1897380" y="825474"/>
                  </a:lnTo>
                  <a:lnTo>
                    <a:pt x="1896733" y="840191"/>
                  </a:lnTo>
                  <a:lnTo>
                    <a:pt x="1887468" y="881954"/>
                  </a:lnTo>
                  <a:lnTo>
                    <a:pt x="1868365" y="918991"/>
                  </a:lnTo>
                  <a:lnTo>
                    <a:pt x="1840899" y="949826"/>
                  </a:lnTo>
                  <a:lnTo>
                    <a:pt x="1806547" y="972982"/>
                  </a:lnTo>
                  <a:lnTo>
                    <a:pt x="1766783" y="986982"/>
                  </a:lnTo>
                  <a:lnTo>
                    <a:pt x="165138" y="990599"/>
                  </a:lnTo>
                  <a:lnTo>
                    <a:pt x="150419" y="989953"/>
                  </a:lnTo>
                  <a:lnTo>
                    <a:pt x="108651" y="980688"/>
                  </a:lnTo>
                  <a:lnTo>
                    <a:pt x="71611" y="961586"/>
                  </a:lnTo>
                  <a:lnTo>
                    <a:pt x="40774" y="934121"/>
                  </a:lnTo>
                  <a:lnTo>
                    <a:pt x="17618" y="899771"/>
                  </a:lnTo>
                  <a:lnTo>
                    <a:pt x="3617" y="860011"/>
                  </a:lnTo>
                  <a:lnTo>
                    <a:pt x="0" y="16513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69467" y="1473067"/>
              <a:ext cx="1805410" cy="43590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594182" marR="5078" indent="-582120" algn="ctr"/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sz="2000" b="1" spc="-30" dirty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sz="2000" b="1" spc="-15" dirty="0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-A</a:t>
              </a:r>
              <a:r>
                <a:rPr sz="2000" b="1" spc="-30" dirty="0">
                  <a:solidFill>
                    <a:schemeClr val="bg1"/>
                  </a:solidFill>
                  <a:latin typeface="Calibri"/>
                  <a:cs typeface="Calibri"/>
                </a:rPr>
                <a:t>w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  <a:r>
                <a:rPr sz="2000" b="1" spc="-40" dirty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sz="2000" b="1" spc="-15" dirty="0">
                  <a:solidFill>
                    <a:schemeClr val="bg1"/>
                  </a:solidFill>
                  <a:latin typeface="Calibri"/>
                  <a:cs typeface="Calibri"/>
                </a:rPr>
                <a:t>d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/</a:t>
              </a:r>
              <a:endParaRPr lang="en-US" sz="2000" b="1" spc="-1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594182" marR="5078" indent="-582120" algn="ctr"/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S</a:t>
              </a:r>
              <a:r>
                <a:rPr sz="2000" b="1" spc="-40" dirty="0" smtClean="0">
                  <a:solidFill>
                    <a:schemeClr val="bg1"/>
                  </a:solidFill>
                  <a:latin typeface="Calibri"/>
                  <a:cs typeface="Calibri"/>
                </a:rPr>
                <a:t>t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ea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d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S</a:t>
              </a:r>
              <a:r>
                <a:rPr sz="2000" b="1" spc="-25" dirty="0">
                  <a:solidFill>
                    <a:schemeClr val="bg1"/>
                  </a:solidFill>
                  <a:latin typeface="Calibri"/>
                  <a:cs typeface="Calibri"/>
                </a:rPr>
                <a:t>t</a:t>
              </a:r>
              <a:r>
                <a:rPr sz="20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  <a:r>
                <a:rPr sz="2000" b="1" spc="-35" dirty="0">
                  <a:solidFill>
                    <a:schemeClr val="bg1"/>
                  </a:solidFill>
                  <a:latin typeface="Calibri"/>
                  <a:cs typeface="Calibri"/>
                </a:rPr>
                <a:t>te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02552" y="1522421"/>
            <a:ext cx="4393370" cy="738664"/>
            <a:chOff x="2703008" y="1470562"/>
            <a:chExt cx="4393370" cy="1002833"/>
          </a:xfrm>
        </p:grpSpPr>
        <p:sp>
          <p:nvSpPr>
            <p:cNvPr id="12" name="object 12"/>
            <p:cNvSpPr txBox="1"/>
            <p:nvPr/>
          </p:nvSpPr>
          <p:spPr>
            <a:xfrm>
              <a:off x="2703008" y="1482333"/>
              <a:ext cx="4035660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62" indent="-114266">
                <a:buFont typeface="Calibri"/>
                <a:buChar char="•"/>
                <a:tabLst>
                  <a:tab pos="126962" algn="l"/>
                </a:tabLst>
              </a:pPr>
              <a:r>
                <a:rPr lang="en-US" sz="1600" b="1" spc="-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Forward Pricing Rate</a:t>
              </a:r>
            </a:p>
            <a:p>
              <a:pPr marL="228600" indent="-60325"/>
              <a:r>
                <a:rPr lang="en-US" sz="1600" b="1" spc="-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Agreements</a:t>
              </a:r>
            </a:p>
            <a:p>
              <a:pPr marL="126962" indent="-114266">
                <a:buFont typeface="Calibri"/>
                <a:buChar char="•"/>
                <a:tabLst>
                  <a:tab pos="126962" algn="l"/>
                </a:tabLst>
              </a:pPr>
              <a:r>
                <a:rPr sz="1600" b="1" spc="-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oduc</a:t>
              </a:r>
              <a:r>
                <a:rPr sz="1600" b="1" spc="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ion</a:t>
              </a:r>
              <a:r>
                <a:rPr sz="1600" b="1" spc="-1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c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apac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1600" b="1" spc="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y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718468" y="1470562"/>
              <a:ext cx="2377910" cy="10028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Commercial Items</a:t>
              </a:r>
            </a:p>
            <a:p>
              <a:pPr marL="139700" indent="-139700">
                <a:buFont typeface="Calibri"/>
                <a:buChar char="•"/>
                <a:tabLst>
                  <a:tab pos="140928" algn="l"/>
                </a:tabLst>
              </a:pPr>
              <a:r>
                <a:rPr lang="en-US" sz="1600" b="1" spc="5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B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usiness</a:t>
              </a:r>
              <a:r>
                <a:rPr lang="en-US" sz="1600" b="1" spc="-40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spc="-2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</a:t>
              </a:r>
              <a:r>
                <a:rPr lang="en-US" sz="1600" b="1" spc="-2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y</a:t>
              </a:r>
              <a:r>
                <a:rPr lang="en-US" sz="1600" b="1" spc="-1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st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em</a:t>
              </a:r>
              <a:r>
                <a:rPr lang="en-US" sz="1600" b="1" spc="-2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insight</a:t>
              </a:r>
            </a:p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Financial</a:t>
              </a:r>
              <a:r>
                <a:rPr lang="en-US" sz="1600" b="1" spc="-40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spc="-5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S</a:t>
              </a:r>
              <a:r>
                <a:rPr lang="en-US" sz="1600" b="1" spc="-10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abili</a:t>
              </a:r>
              <a:r>
                <a:rPr lang="en-US" sz="1600" b="1" spc="5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y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03412" y="2565888"/>
            <a:ext cx="2126357" cy="968091"/>
            <a:chOff x="2000939" y="2617680"/>
            <a:chExt cx="1426473" cy="1106517"/>
          </a:xfrm>
        </p:grpSpPr>
        <p:sp>
          <p:nvSpPr>
            <p:cNvPr id="18" name="object 18"/>
            <p:cNvSpPr/>
            <p:nvPr/>
          </p:nvSpPr>
          <p:spPr>
            <a:xfrm>
              <a:off x="2000939" y="2617680"/>
              <a:ext cx="1426473" cy="1106517"/>
            </a:xfrm>
            <a:custGeom>
              <a:avLst/>
              <a:gdLst/>
              <a:ahLst/>
              <a:cxnLst/>
              <a:rect l="l" t="t" r="r" b="b"/>
              <a:pathLst>
                <a:path w="1426845" h="1106804">
                  <a:moveTo>
                    <a:pt x="0" y="184442"/>
                  </a:moveTo>
                  <a:lnTo>
                    <a:pt x="5360" y="140117"/>
                  </a:lnTo>
                  <a:lnTo>
                    <a:pt x="20586" y="99679"/>
                  </a:lnTo>
                  <a:lnTo>
                    <a:pt x="44397" y="64408"/>
                  </a:lnTo>
                  <a:lnTo>
                    <a:pt x="75512" y="35586"/>
                  </a:lnTo>
                  <a:lnTo>
                    <a:pt x="112648" y="14494"/>
                  </a:lnTo>
                  <a:lnTo>
                    <a:pt x="154524" y="2413"/>
                  </a:lnTo>
                  <a:lnTo>
                    <a:pt x="184442" y="0"/>
                  </a:lnTo>
                  <a:lnTo>
                    <a:pt x="1242021" y="0"/>
                  </a:lnTo>
                  <a:lnTo>
                    <a:pt x="1286346" y="5360"/>
                  </a:lnTo>
                  <a:lnTo>
                    <a:pt x="1326784" y="20586"/>
                  </a:lnTo>
                  <a:lnTo>
                    <a:pt x="1362055" y="44397"/>
                  </a:lnTo>
                  <a:lnTo>
                    <a:pt x="1390877" y="75512"/>
                  </a:lnTo>
                  <a:lnTo>
                    <a:pt x="1411969" y="112648"/>
                  </a:lnTo>
                  <a:lnTo>
                    <a:pt x="1424050" y="154524"/>
                  </a:lnTo>
                  <a:lnTo>
                    <a:pt x="1426464" y="184442"/>
                  </a:lnTo>
                  <a:lnTo>
                    <a:pt x="1426464" y="921981"/>
                  </a:lnTo>
                  <a:lnTo>
                    <a:pt x="1421103" y="966306"/>
                  </a:lnTo>
                  <a:lnTo>
                    <a:pt x="1405877" y="1006744"/>
                  </a:lnTo>
                  <a:lnTo>
                    <a:pt x="1382066" y="1042015"/>
                  </a:lnTo>
                  <a:lnTo>
                    <a:pt x="1350951" y="1070837"/>
                  </a:lnTo>
                  <a:lnTo>
                    <a:pt x="1313815" y="1091929"/>
                  </a:lnTo>
                  <a:lnTo>
                    <a:pt x="1271939" y="1104010"/>
                  </a:lnTo>
                  <a:lnTo>
                    <a:pt x="1242021" y="1106424"/>
                  </a:lnTo>
                  <a:lnTo>
                    <a:pt x="184442" y="1106424"/>
                  </a:lnTo>
                  <a:lnTo>
                    <a:pt x="140117" y="1101063"/>
                  </a:lnTo>
                  <a:lnTo>
                    <a:pt x="99679" y="1085837"/>
                  </a:lnTo>
                  <a:lnTo>
                    <a:pt x="64408" y="1062026"/>
                  </a:lnTo>
                  <a:lnTo>
                    <a:pt x="35586" y="1030911"/>
                  </a:lnTo>
                  <a:lnTo>
                    <a:pt x="14494" y="993775"/>
                  </a:lnTo>
                  <a:lnTo>
                    <a:pt x="2413" y="951899"/>
                  </a:lnTo>
                  <a:lnTo>
                    <a:pt x="0" y="921981"/>
                  </a:lnTo>
                  <a:lnTo>
                    <a:pt x="0" y="18444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072980" y="2713005"/>
              <a:ext cx="1257053" cy="9498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6648" marR="5078" indent="-94587" algn="ctr"/>
              <a:r>
                <a:rPr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lang="en-US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equest for Proposal</a:t>
              </a:r>
              <a:r>
                <a:rPr lang="en-US" b="1" spc="-1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and </a:t>
              </a:r>
              <a:r>
                <a:rPr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S</a:t>
              </a:r>
              <a:r>
                <a:rPr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o</a:t>
              </a:r>
              <a:r>
                <a:rPr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u</a:t>
              </a:r>
              <a:r>
                <a:rPr b="1" spc="-40" dirty="0" smtClean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ce </a:t>
              </a:r>
              <a:r>
                <a:rPr b="1" spc="-10" dirty="0">
                  <a:solidFill>
                    <a:schemeClr val="bg1"/>
                  </a:solidFill>
                  <a:latin typeface="Calibri"/>
                  <a:cs typeface="Calibri"/>
                </a:rPr>
                <a:t>Selec</a:t>
              </a:r>
              <a:r>
                <a:rPr b="1" spc="-15" dirty="0">
                  <a:solidFill>
                    <a:schemeClr val="bg1"/>
                  </a:solidFill>
                  <a:latin typeface="Calibri"/>
                  <a:cs typeface="Calibri"/>
                </a:rPr>
                <a:t>t</a:t>
              </a:r>
              <a:r>
                <a:rPr b="1" spc="-5" dirty="0">
                  <a:solidFill>
                    <a:schemeClr val="bg1"/>
                  </a:solidFill>
                  <a:latin typeface="Calibri"/>
                  <a:cs typeface="Calibri"/>
                </a:rPr>
                <a:t>ion</a:t>
              </a:r>
              <a:endParaRPr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37156" y="2565885"/>
            <a:ext cx="6834056" cy="1282402"/>
            <a:chOff x="3724969" y="2979757"/>
            <a:chExt cx="6834056" cy="1512837"/>
          </a:xfrm>
        </p:grpSpPr>
        <p:sp>
          <p:nvSpPr>
            <p:cNvPr id="20" name="object 20"/>
            <p:cNvSpPr txBox="1"/>
            <p:nvPr/>
          </p:nvSpPr>
          <p:spPr>
            <a:xfrm>
              <a:off x="3724969" y="2979757"/>
              <a:ext cx="2765122" cy="15128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P</a:t>
              </a:r>
              <a:r>
                <a:rPr sz="1600" b="1" spc="-1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oposal</a:t>
              </a:r>
              <a:r>
                <a:rPr sz="1600" b="1" spc="-3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anal</a:t>
              </a:r>
              <a:r>
                <a:rPr sz="1600" b="1" spc="-2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y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ses</a:t>
              </a:r>
              <a:endParaRPr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  <a:p>
              <a:pPr marL="140293" indent="-127597">
                <a:spcBef>
                  <a:spcPts val="105"/>
                </a:spcBef>
                <a:buFont typeface="Calibri"/>
                <a:buChar char="•"/>
                <a:tabLst>
                  <a:tab pos="140928" algn="l"/>
                </a:tabLst>
              </a:pP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Co</a:t>
              </a:r>
              <a:r>
                <a:rPr sz="1600" b="1" spc="-1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spc="-3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act</a:t>
              </a:r>
              <a:r>
                <a:rPr sz="1600" b="1" spc="-4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clau</a:t>
              </a:r>
              <a:r>
                <a:rPr sz="1600" b="1" spc="-1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spc="-4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on</a:t>
              </a:r>
              <a:r>
                <a:rPr sz="1600" b="1" spc="-1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spc="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ucti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n</a:t>
              </a:r>
            </a:p>
            <a:p>
              <a:pPr marL="140293" indent="-127597">
                <a:spcBef>
                  <a:spcPts val="120"/>
                </a:spcBef>
                <a:buFont typeface="Calibri"/>
                <a:buChar char="•"/>
                <a:tabLst>
                  <a:tab pos="140928" algn="l"/>
                </a:tabLst>
              </a:pP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M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1600" b="1" spc="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spc="-4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k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esea</a:t>
              </a:r>
              <a:r>
                <a:rPr sz="1600" b="1" spc="-2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ch</a:t>
              </a:r>
              <a:r>
                <a:rPr sz="1600" b="1" spc="-4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se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spc="-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m</a:t>
              </a:r>
              <a:r>
                <a:rPr sz="1600" b="1" spc="-1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  <a:p>
              <a:pPr marL="158702" lvl="0" indent="-158702">
                <a:spcBef>
                  <a:spcPts val="105"/>
                </a:spcBef>
                <a:buFont typeface="Calibri"/>
                <a:buChar char="•"/>
                <a:tabLst>
                  <a:tab pos="142197" algn="l"/>
                </a:tabLst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A</a:t>
              </a:r>
              <a:r>
                <a:rPr lang="en-US" sz="1600" b="1" spc="-10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n</a:t>
              </a:r>
              <a:r>
                <a:rPr lang="en-US" sz="1600" b="1" spc="5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t</a:t>
              </a: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icip</a:t>
              </a:r>
              <a:r>
                <a:rPr lang="en-US" sz="1600" b="1" spc="-10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a</a:t>
              </a:r>
              <a:r>
                <a:rPr lang="en-US" sz="1600" b="1" spc="-20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t</a:t>
              </a:r>
              <a:r>
                <a:rPr lang="en-US" sz="1600" b="1" spc="-15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e</a:t>
              </a: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d</a:t>
              </a:r>
              <a:r>
                <a:rPr lang="en-US" sz="1600" b="1" spc="-40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 </a:t>
              </a:r>
              <a:r>
                <a:rPr lang="en-US" sz="1600" b="1" spc="-10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t</a:t>
              </a: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echnology</a:t>
              </a:r>
              <a:r>
                <a:rPr lang="en-US" sz="1600" b="1" spc="-15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 </a:t>
              </a: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shif</a:t>
              </a:r>
              <a:r>
                <a:rPr lang="en-US" sz="1600" b="1" spc="5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t</a:t>
              </a: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cs typeface="Calibri"/>
                </a:rPr>
                <a:t>s</a:t>
              </a:r>
            </a:p>
            <a:p>
              <a:pPr marL="12696">
                <a:spcBef>
                  <a:spcPts val="120"/>
                </a:spcBef>
                <a:tabLst>
                  <a:tab pos="140928" algn="l"/>
                </a:tabLst>
              </a:pPr>
              <a:endParaRPr sz="16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490091" y="3587143"/>
              <a:ext cx="241570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8702" indent="-158702">
                <a:buFont typeface="Calibri"/>
                <a:buChar char="•"/>
                <a:tabLst>
                  <a:tab pos="142197" algn="l"/>
                </a:tabLst>
              </a:pPr>
              <a:endParaRPr sz="16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490091" y="2979758"/>
              <a:ext cx="4068934" cy="1176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Cost &amp; Pricing</a:t>
              </a:r>
            </a:p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Corpo</a:t>
              </a:r>
              <a:r>
                <a:rPr sz="1600" b="1" spc="-3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at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spc="-4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spc="-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m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sz="1600" b="1" spc="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1600" b="1" spc="-3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v</a:t>
              </a:r>
              <a:r>
                <a:rPr sz="1600" b="1" spc="-1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sz="1600" b="1" spc="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ions</a:t>
              </a:r>
              <a:r>
                <a:rPr sz="1600" b="1" spc="-4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spc="-2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f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or ince</a:t>
              </a:r>
              <a:r>
                <a:rPr sz="1600" b="1" spc="-1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sz="1600" b="1" spc="5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sz="1600" b="1" spc="-2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v</a:t>
              </a:r>
              <a:r>
                <a:rPr sz="1600" b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spc="-30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sz="1600" b="1" spc="-1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sz="1600" b="1" spc="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tr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uctu</a:t>
              </a:r>
              <a:r>
                <a:rPr sz="1600" b="1" spc="-20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</a:t>
              </a:r>
              <a:r>
                <a:rPr sz="1600" b="1" spc="-15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e</a:t>
              </a:r>
              <a:r>
                <a:rPr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s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  <a:p>
              <a:pPr marL="140293" indent="-127597">
                <a:buFont typeface="Calibri"/>
                <a:buChar char="•"/>
                <a:tabLst>
                  <a:tab pos="140928" algn="l"/>
                </a:tabLst>
              </a:pPr>
              <a:r>
                <a:rPr lang="en-US" sz="1600" b="1" spc="-2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R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eali</a:t>
              </a:r>
              <a:r>
                <a:rPr lang="en-US" sz="1600" b="1" spc="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y</a:t>
              </a:r>
              <a:r>
                <a:rPr lang="en-US" sz="1600" b="1" spc="-2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of</a:t>
              </a:r>
              <a:r>
                <a:rPr lang="en-US" sz="1600" b="1" spc="-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p</a:t>
              </a:r>
              <a:r>
                <a:rPr lang="en-US" sz="1600" b="1" spc="-1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r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oduc</a:t>
              </a:r>
              <a:r>
                <a:rPr lang="en-US" sz="1600" b="1" spc="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i</a:t>
              </a:r>
              <a:r>
                <a:rPr lang="en-US" sz="1600" b="1" spc="-1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o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n</a:t>
              </a:r>
              <a:r>
                <a:rPr lang="en-US" sz="1600" b="1" spc="-4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p</a:t>
              </a:r>
              <a:r>
                <a:rPr lang="en-US" sz="1600" b="1" spc="-1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r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o</a:t>
              </a:r>
              <a:r>
                <a:rPr lang="en-US" sz="1600" b="1" spc="-5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m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ises</a:t>
              </a:r>
            </a:p>
            <a:p>
              <a:pPr marL="158702" indent="-158702">
                <a:spcBef>
                  <a:spcPts val="105"/>
                </a:spcBef>
                <a:buFont typeface="Calibri"/>
                <a:buChar char="•"/>
                <a:tabLst>
                  <a:tab pos="142197" algn="l"/>
                </a:tabLst>
              </a:pPr>
              <a:r>
                <a:rPr lang="en-US" sz="1600" b="1" spc="-10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L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essons</a:t>
              </a:r>
              <a:r>
                <a:rPr lang="en-US" sz="1600" b="1" spc="-15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lea</a:t>
              </a:r>
              <a:r>
                <a:rPr lang="en-US" sz="1600" b="1" spc="5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r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ned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cs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47258" y="3708885"/>
            <a:ext cx="2523353" cy="859718"/>
            <a:chOff x="3334488" y="3922723"/>
            <a:chExt cx="1616924" cy="1258877"/>
          </a:xfrm>
        </p:grpSpPr>
        <p:sp>
          <p:nvSpPr>
            <p:cNvPr id="26" name="object 26"/>
            <p:cNvSpPr/>
            <p:nvPr/>
          </p:nvSpPr>
          <p:spPr>
            <a:xfrm>
              <a:off x="3334488" y="3922723"/>
              <a:ext cx="1616924" cy="1258877"/>
            </a:xfrm>
            <a:custGeom>
              <a:avLst/>
              <a:gdLst/>
              <a:ahLst/>
              <a:cxnLst/>
              <a:rect l="l" t="t" r="r" b="b"/>
              <a:pathLst>
                <a:path w="1617345" h="1259204">
                  <a:moveTo>
                    <a:pt x="0" y="209842"/>
                  </a:moveTo>
                  <a:lnTo>
                    <a:pt x="6098" y="159412"/>
                  </a:lnTo>
                  <a:lnTo>
                    <a:pt x="23423" y="113404"/>
                  </a:lnTo>
                  <a:lnTo>
                    <a:pt x="50514" y="73276"/>
                  </a:lnTo>
                  <a:lnTo>
                    <a:pt x="85914" y="40485"/>
                  </a:lnTo>
                  <a:lnTo>
                    <a:pt x="128164" y="16489"/>
                  </a:lnTo>
                  <a:lnTo>
                    <a:pt x="175805" y="2746"/>
                  </a:lnTo>
                  <a:lnTo>
                    <a:pt x="209842" y="0"/>
                  </a:lnTo>
                  <a:lnTo>
                    <a:pt x="1407121" y="0"/>
                  </a:lnTo>
                  <a:lnTo>
                    <a:pt x="1457547" y="6098"/>
                  </a:lnTo>
                  <a:lnTo>
                    <a:pt x="1503554" y="23420"/>
                  </a:lnTo>
                  <a:lnTo>
                    <a:pt x="1543682" y="50510"/>
                  </a:lnTo>
                  <a:lnTo>
                    <a:pt x="1576475" y="85908"/>
                  </a:lnTo>
                  <a:lnTo>
                    <a:pt x="1600472" y="128158"/>
                  </a:lnTo>
                  <a:lnTo>
                    <a:pt x="1614217" y="175802"/>
                  </a:lnTo>
                  <a:lnTo>
                    <a:pt x="1616964" y="209842"/>
                  </a:lnTo>
                  <a:lnTo>
                    <a:pt x="1616964" y="1048969"/>
                  </a:lnTo>
                  <a:lnTo>
                    <a:pt x="1610865" y="1099399"/>
                  </a:lnTo>
                  <a:lnTo>
                    <a:pt x="1593540" y="1145409"/>
                  </a:lnTo>
                  <a:lnTo>
                    <a:pt x="1566449" y="1185540"/>
                  </a:lnTo>
                  <a:lnTo>
                    <a:pt x="1531049" y="1218334"/>
                  </a:lnTo>
                  <a:lnTo>
                    <a:pt x="1488799" y="1242332"/>
                  </a:lnTo>
                  <a:lnTo>
                    <a:pt x="1441158" y="1256077"/>
                  </a:lnTo>
                  <a:lnTo>
                    <a:pt x="1407121" y="1258823"/>
                  </a:lnTo>
                  <a:lnTo>
                    <a:pt x="209842" y="1258823"/>
                  </a:lnTo>
                  <a:lnTo>
                    <a:pt x="159416" y="1252725"/>
                  </a:lnTo>
                  <a:lnTo>
                    <a:pt x="113409" y="1235400"/>
                  </a:lnTo>
                  <a:lnTo>
                    <a:pt x="73281" y="1208308"/>
                  </a:lnTo>
                  <a:lnTo>
                    <a:pt x="40488" y="1172906"/>
                  </a:lnTo>
                  <a:lnTo>
                    <a:pt x="16491" y="1130654"/>
                  </a:lnTo>
                  <a:lnTo>
                    <a:pt x="2746" y="1083008"/>
                  </a:lnTo>
                  <a:lnTo>
                    <a:pt x="0" y="1048969"/>
                  </a:lnTo>
                  <a:lnTo>
                    <a:pt x="0" y="20984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lnSpc>
                  <a:spcPts val="2159"/>
                </a:lnSpc>
              </a:pPr>
              <a:endParaRPr sz="1799" dirty="0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334488" y="4396548"/>
              <a:ext cx="1616924" cy="60555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061" marR="5078" indent="1270" algn="ctr">
                <a:lnSpc>
                  <a:spcPts val="1800"/>
                </a:lnSpc>
              </a:pP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C</a:t>
              </a:r>
              <a:r>
                <a:rPr sz="2000"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o</a:t>
              </a:r>
              <a:r>
                <a:rPr sz="2000" b="1" spc="-30" dirty="0" smtClean="0">
                  <a:solidFill>
                    <a:schemeClr val="bg1"/>
                  </a:solidFill>
                  <a:latin typeface="Calibri"/>
                  <a:cs typeface="Calibri"/>
                </a:rPr>
                <a:t>n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t</a:t>
              </a:r>
              <a:r>
                <a:rPr sz="2000" b="1" spc="-50" dirty="0" smtClean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act</a:t>
              </a:r>
              <a:r>
                <a:rPr sz="2000"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35" dirty="0" smtClean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r</a:t>
              </a:r>
              <a:r>
                <a:rPr sz="2000" b="1" spc="-30" dirty="0" smtClean="0">
                  <a:solidFill>
                    <a:schemeClr val="bg1"/>
                  </a:solidFill>
                  <a:latin typeface="Calibri"/>
                  <a:cs typeface="Calibri"/>
                </a:rPr>
                <a:t>f</a:t>
              </a:r>
              <a:r>
                <a:rPr sz="2000"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o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rm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n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ce</a:t>
              </a:r>
              <a:endParaRPr lang="en-US" sz="2000" b="1" spc="-1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12061" marR="5078" indent="1270" algn="ctr">
                <a:lnSpc>
                  <a:spcPts val="1800"/>
                </a:lnSpc>
              </a:pP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80223" y="4928085"/>
            <a:ext cx="1865660" cy="772279"/>
            <a:chOff x="5447039" y="5419099"/>
            <a:chExt cx="1256973" cy="1034780"/>
          </a:xfrm>
        </p:grpSpPr>
        <p:sp>
          <p:nvSpPr>
            <p:cNvPr id="31" name="object 31"/>
            <p:cNvSpPr/>
            <p:nvPr/>
          </p:nvSpPr>
          <p:spPr>
            <a:xfrm>
              <a:off x="5447039" y="5419099"/>
              <a:ext cx="1256973" cy="1034780"/>
            </a:xfrm>
            <a:custGeom>
              <a:avLst/>
              <a:gdLst/>
              <a:ahLst/>
              <a:cxnLst/>
              <a:rect l="l" t="t" r="r" b="b"/>
              <a:pathLst>
                <a:path w="1257300" h="1035050">
                  <a:moveTo>
                    <a:pt x="1084768" y="0"/>
                  </a:moveTo>
                  <a:lnTo>
                    <a:pt x="169369" y="27"/>
                  </a:lnTo>
                  <a:lnTo>
                    <a:pt x="126511" y="6190"/>
                  </a:lnTo>
                  <a:lnTo>
                    <a:pt x="87741" y="22209"/>
                  </a:lnTo>
                  <a:lnTo>
                    <a:pt x="54411" y="46729"/>
                  </a:lnTo>
                  <a:lnTo>
                    <a:pt x="27875" y="78400"/>
                  </a:lnTo>
                  <a:lnTo>
                    <a:pt x="9484" y="115867"/>
                  </a:lnTo>
                  <a:lnTo>
                    <a:pt x="592" y="157779"/>
                  </a:lnTo>
                  <a:lnTo>
                    <a:pt x="0" y="865401"/>
                  </a:lnTo>
                  <a:lnTo>
                    <a:pt x="875" y="880056"/>
                  </a:lnTo>
                  <a:lnTo>
                    <a:pt x="10472" y="921700"/>
                  </a:lnTo>
                  <a:lnTo>
                    <a:pt x="29474" y="958806"/>
                  </a:lnTo>
                  <a:lnTo>
                    <a:pt x="56528" y="990022"/>
                  </a:lnTo>
                  <a:lnTo>
                    <a:pt x="90282" y="1013994"/>
                  </a:lnTo>
                  <a:lnTo>
                    <a:pt x="129382" y="1029370"/>
                  </a:lnTo>
                  <a:lnTo>
                    <a:pt x="172476" y="1034796"/>
                  </a:lnTo>
                  <a:lnTo>
                    <a:pt x="1087865" y="1034768"/>
                  </a:lnTo>
                  <a:lnTo>
                    <a:pt x="1130726" y="1028607"/>
                  </a:lnTo>
                  <a:lnTo>
                    <a:pt x="1169498" y="1012590"/>
                  </a:lnTo>
                  <a:lnTo>
                    <a:pt x="1202830" y="988071"/>
                  </a:lnTo>
                  <a:lnTo>
                    <a:pt x="1229368" y="956402"/>
                  </a:lnTo>
                  <a:lnTo>
                    <a:pt x="1247760" y="918936"/>
                  </a:lnTo>
                  <a:lnTo>
                    <a:pt x="1256653" y="877027"/>
                  </a:lnTo>
                  <a:lnTo>
                    <a:pt x="1257272" y="862304"/>
                  </a:lnTo>
                  <a:lnTo>
                    <a:pt x="1257245" y="169396"/>
                  </a:lnTo>
                  <a:lnTo>
                    <a:pt x="1251081" y="126538"/>
                  </a:lnTo>
                  <a:lnTo>
                    <a:pt x="1235063" y="87768"/>
                  </a:lnTo>
                  <a:lnTo>
                    <a:pt x="1210542" y="54438"/>
                  </a:lnTo>
                  <a:lnTo>
                    <a:pt x="1178872" y="27902"/>
                  </a:lnTo>
                  <a:lnTo>
                    <a:pt x="1141405" y="9511"/>
                  </a:lnTo>
                  <a:lnTo>
                    <a:pt x="1099493" y="619"/>
                  </a:lnTo>
                  <a:lnTo>
                    <a:pt x="108476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799" dirty="0"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683956" y="5521200"/>
              <a:ext cx="762436" cy="824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6" algn="ctr"/>
              <a:r>
                <a:rPr lang="en-US" sz="2000" b="1" spc="-20" dirty="0" smtClean="0">
                  <a:solidFill>
                    <a:schemeClr val="bg1"/>
                  </a:solidFill>
                  <a:latin typeface="Calibri"/>
                  <a:cs typeface="Calibri"/>
                </a:rPr>
                <a:t>Contract</a:t>
              </a:r>
            </a:p>
            <a:p>
              <a:pPr marL="12696" algn="ctr"/>
              <a:r>
                <a:rPr sz="2000" b="1" spc="-20" dirty="0" smtClean="0">
                  <a:solidFill>
                    <a:schemeClr val="bg1"/>
                  </a:solidFill>
                  <a:latin typeface="Calibri"/>
                  <a:cs typeface="Calibri"/>
                </a:rPr>
                <a:t>C</a:t>
              </a:r>
              <a:r>
                <a:rPr sz="2000"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lo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s</a:t>
              </a:r>
              <a:r>
                <a:rPr sz="2000" b="1" spc="-10" dirty="0" smtClean="0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sz="2000" b="1" spc="-5" dirty="0" smtClean="0">
                  <a:solidFill>
                    <a:schemeClr val="bg1"/>
                  </a:solidFill>
                  <a:latin typeface="Calibri"/>
                  <a:cs typeface="Calibri"/>
                </a:rPr>
                <a:t>o</a:t>
              </a:r>
              <a:r>
                <a:rPr sz="2000" b="1" spc="-15" dirty="0" smtClean="0">
                  <a:solidFill>
                    <a:schemeClr val="bg1"/>
                  </a:solidFill>
                  <a:latin typeface="Calibri"/>
                  <a:cs typeface="Calibri"/>
                </a:rPr>
                <a:t>ut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96166" y="4928085"/>
            <a:ext cx="4339729" cy="702270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/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oti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at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final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at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es</a:t>
            </a:r>
            <a:endParaRPr sz="1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oncile</a:t>
            </a:r>
            <a:r>
              <a:rPr sz="1600"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deli</a:t>
            </a:r>
            <a:r>
              <a:rPr sz="16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v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ables</a:t>
            </a:r>
            <a:endParaRPr sz="1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ope</a:t>
            </a:r>
            <a:r>
              <a:rPr sz="1600" b="1" spc="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ty</a:t>
            </a:r>
            <a:r>
              <a:rPr sz="1600" b="1" spc="-3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disposi</a:t>
            </a:r>
            <a:r>
              <a:rPr sz="16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ion</a:t>
            </a:r>
            <a:endParaRPr sz="1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</a:t>
            </a:r>
            <a:r>
              <a:rPr lang="en-US" sz="1600" b="1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1600" b="1" spc="-35" dirty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act</a:t>
            </a:r>
            <a:r>
              <a:rPr lang="en-US" sz="1600" b="1" spc="-4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Closeou</a:t>
            </a:r>
            <a:r>
              <a:rPr lang="en-US" sz="1600" b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Funds</a:t>
            </a:r>
            <a:r>
              <a:rPr sz="16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R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elease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Canceling Funds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38982" y="3708885"/>
            <a:ext cx="6103830" cy="1041384"/>
          </a:xfrm>
          <a:prstGeom prst="rect">
            <a:avLst/>
          </a:prstGeom>
        </p:spPr>
        <p:txBody>
          <a:bodyPr vert="horz" wrap="none" lIns="0" tIns="0" rIns="0" bIns="0" numCol="2" rtlCol="0">
            <a:noAutofit/>
          </a:bodyPr>
          <a:lstStyle/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</a:t>
            </a:r>
            <a:r>
              <a:rPr sz="16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</a:t>
            </a:r>
            <a:r>
              <a:rPr sz="1600"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Assess</a:t>
            </a:r>
            <a:r>
              <a:rPr sz="16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epo</a:t>
            </a:r>
            <a:r>
              <a:rPr sz="1600" b="1" spc="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rt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Sm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all</a:t>
            </a: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business</a:t>
            </a:r>
            <a:r>
              <a:rPr lang="en-US" sz="1600" b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c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o</a:t>
            </a: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m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pli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nce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r>
              <a:rPr sz="1600" b="1" spc="-3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16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au</a:t>
            </a:r>
            <a:r>
              <a:rPr sz="1600" b="1" spc="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hori</a:t>
            </a:r>
            <a:r>
              <a:rPr sz="1600" b="1" spc="-2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z</a:t>
            </a:r>
            <a:r>
              <a:rPr sz="1600" b="1" spc="-2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600" b="1" spc="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600" b="1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/w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600" b="1" spc="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ho</a:t>
            </a:r>
            <a:r>
              <a:rPr sz="1600" b="1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ds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  <a:tab pos="1758422" algn="l"/>
              </a:tabLst>
            </a:pP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P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oduction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sta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tus </a:t>
            </a:r>
            <a:r>
              <a:rPr lang="en-US" sz="1600" b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c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o</a:t>
            </a: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m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pli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nce</a:t>
            </a:r>
          </a:p>
          <a:p>
            <a:pPr marL="140293" indent="-127597">
              <a:buFont typeface="Calibri"/>
              <a:buChar char="•"/>
              <a:tabLst>
                <a:tab pos="140928" algn="l"/>
                <a:tab pos="1758422" algn="l"/>
              </a:tabLst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140293" indent="-127597">
              <a:buFont typeface="Calibri"/>
              <a:buChar char="•"/>
              <a:tabLst>
                <a:tab pos="140928" algn="l"/>
                <a:tab pos="1758422" algn="l"/>
              </a:tabLst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88925" indent="-168275">
              <a:buFont typeface="Calibri"/>
              <a:buChar char="•"/>
              <a:tabLst>
                <a:tab pos="1757363" algn="l"/>
              </a:tabLst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Co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n</a:t>
            </a:r>
            <a:r>
              <a:rPr lang="en-US" sz="1600" b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1600" b="1" spc="-3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ac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tor</a:t>
            </a:r>
            <a:r>
              <a:rPr lang="en-US" sz="1600" b="1" spc="-4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spc="-30" dirty="0">
                <a:solidFill>
                  <a:schemeClr val="tx2">
                    <a:lumMod val="75000"/>
                  </a:schemeClr>
                </a:solidFill>
                <a:cs typeface="Calibri"/>
              </a:rPr>
              <a:t>P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</a:t>
            </a:r>
            <a:r>
              <a:rPr lang="en-US" sz="1600" b="1" spc="5" dirty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spc="-25" dirty="0">
                <a:solidFill>
                  <a:schemeClr val="tx2">
                    <a:lumMod val="75000"/>
                  </a:schemeClr>
                </a:solidFill>
                <a:cs typeface="Calibri"/>
              </a:rPr>
              <a:t>f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o</a:t>
            </a:r>
            <a:r>
              <a:rPr lang="en-US" sz="1600" b="1" spc="5" dirty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spc="-5" dirty="0">
                <a:solidFill>
                  <a:schemeClr val="tx2">
                    <a:lumMod val="75000"/>
                  </a:schemeClr>
                </a:solidFill>
                <a:cs typeface="Calibri"/>
              </a:rPr>
              <a:t>m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ance</a:t>
            </a:r>
          </a:p>
          <a:p>
            <a:pPr marL="288925" indent="-168275">
              <a:buFont typeface="Calibri"/>
              <a:buChar char="•"/>
              <a:tabLst>
                <a:tab pos="1757363" algn="l"/>
              </a:tabLst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Deli</a:t>
            </a:r>
            <a:r>
              <a:rPr lang="en-US" sz="1600" b="1" spc="-2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v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e</a:t>
            </a:r>
            <a:r>
              <a:rPr lang="en-US" sz="1600" b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y</a:t>
            </a:r>
            <a:r>
              <a:rPr lang="en-US" sz="1600" b="1" spc="-2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sta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tus</a:t>
            </a:r>
          </a:p>
          <a:p>
            <a:pPr marL="288925" indent="-168275">
              <a:buFont typeface="Calibri"/>
              <a:buChar char="•"/>
              <a:tabLst>
                <a:tab pos="1757363" algn="l"/>
              </a:tabLst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Contractor F</a:t>
            </a:r>
            <a:r>
              <a:rPr lang="en-US" sz="1600" b="1" spc="-3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aud</a:t>
            </a:r>
          </a:p>
          <a:p>
            <a:pPr marL="288925" indent="-168275">
              <a:buFont typeface="Calibri"/>
              <a:buChar char="•"/>
              <a:tabLst>
                <a:tab pos="1757363" algn="l"/>
              </a:tabLst>
            </a:pPr>
            <a:r>
              <a:rPr lang="en-US" sz="16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ub</a:t>
            </a:r>
            <a:r>
              <a:rPr lang="en-US" sz="1600" b="1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c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o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n</a:t>
            </a:r>
            <a:r>
              <a:rPr lang="en-US" sz="1600" b="1" spc="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  <a:r>
              <a:rPr lang="en-US" sz="1600" b="1" spc="-3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act</a:t>
            </a:r>
            <a:r>
              <a:rPr lang="en-US" sz="1600" b="1" spc="-2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insi</a:t>
            </a:r>
            <a:r>
              <a:rPr lang="en-US" sz="16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gh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t</a:t>
            </a:r>
          </a:p>
          <a:p>
            <a:pPr marL="12696">
              <a:tabLst>
                <a:tab pos="140928" algn="l"/>
                <a:tab pos="1758422" algn="l"/>
              </a:tabLst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2" name="object 29"/>
          <p:cNvSpPr txBox="1"/>
          <p:nvPr/>
        </p:nvSpPr>
        <p:spPr>
          <a:xfrm>
            <a:off x="9142412" y="3760576"/>
            <a:ext cx="254695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293" indent="-127597">
              <a:buFont typeface="Calibri"/>
              <a:buChar char="•"/>
              <a:tabLst>
                <a:tab pos="140928" algn="l"/>
              </a:tabLst>
            </a:pPr>
            <a:endParaRPr sz="1600" dirty="0">
              <a:solidFill>
                <a:srgbClr val="126C2E"/>
              </a:solidFill>
              <a:latin typeface="Calibri"/>
              <a:cs typeface="Calibri"/>
            </a:endParaRPr>
          </a:p>
        </p:txBody>
      </p:sp>
      <p:sp>
        <p:nvSpPr>
          <p:cNvPr id="44" name="object 7"/>
          <p:cNvSpPr/>
          <p:nvPr/>
        </p:nvSpPr>
        <p:spPr>
          <a:xfrm>
            <a:off x="1131739" y="2482585"/>
            <a:ext cx="771673" cy="692900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46" name="object 7"/>
          <p:cNvSpPr/>
          <p:nvPr/>
        </p:nvSpPr>
        <p:spPr>
          <a:xfrm>
            <a:off x="4865539" y="4623285"/>
            <a:ext cx="771673" cy="933938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47" name="object 7"/>
          <p:cNvSpPr/>
          <p:nvPr/>
        </p:nvSpPr>
        <p:spPr>
          <a:xfrm>
            <a:off x="2808139" y="3556485"/>
            <a:ext cx="771673" cy="794570"/>
          </a:xfrm>
          <a:custGeom>
            <a:avLst/>
            <a:gdLst/>
            <a:ahLst/>
            <a:cxnLst/>
            <a:rect l="l" t="t" r="r" b="b"/>
            <a:pathLst>
              <a:path w="855344" h="904239">
                <a:moveTo>
                  <a:pt x="280771" y="0"/>
                </a:moveTo>
                <a:lnTo>
                  <a:pt x="0" y="0"/>
                </a:lnTo>
                <a:lnTo>
                  <a:pt x="0" y="830376"/>
                </a:lnTo>
                <a:lnTo>
                  <a:pt x="549059" y="830376"/>
                </a:lnTo>
                <a:lnTo>
                  <a:pt x="549059" y="903732"/>
                </a:lnTo>
                <a:lnTo>
                  <a:pt x="854964" y="689991"/>
                </a:lnTo>
                <a:lnTo>
                  <a:pt x="654044" y="549605"/>
                </a:lnTo>
                <a:lnTo>
                  <a:pt x="280771" y="549605"/>
                </a:lnTo>
                <a:lnTo>
                  <a:pt x="280771" y="0"/>
                </a:lnTo>
                <a:close/>
              </a:path>
              <a:path w="855344" h="904239">
                <a:moveTo>
                  <a:pt x="549059" y="476250"/>
                </a:moveTo>
                <a:lnTo>
                  <a:pt x="549059" y="549605"/>
                </a:lnTo>
                <a:lnTo>
                  <a:pt x="654044" y="549605"/>
                </a:lnTo>
                <a:lnTo>
                  <a:pt x="549059" y="47625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10</a:t>
            </a:fld>
            <a:endParaRPr lang="en-US" dirty="0"/>
          </a:p>
        </p:txBody>
      </p: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-6411" y="0"/>
            <a:ext cx="12196823" cy="646176"/>
          </a:xfrm>
        </p:spPr>
        <p:txBody>
          <a:bodyPr/>
          <a:lstStyle/>
          <a:p>
            <a:r>
              <a:rPr lang="en-US" sz="3200" dirty="0"/>
              <a:t>Where DCMA Contributes by Phase</a:t>
            </a:r>
          </a:p>
        </p:txBody>
      </p:sp>
    </p:spTree>
    <p:extLst>
      <p:ext uri="{BB962C8B-B14F-4D97-AF65-F5344CB8AC3E}">
        <p14:creationId xmlns:p14="http://schemas.microsoft.com/office/powerpoint/2010/main" val="20547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81335"/>
            <a:ext cx="12179937" cy="74910"/>
          </a:xfrm>
          <a:custGeom>
            <a:avLst/>
            <a:gdLst/>
            <a:ahLst/>
            <a:cxnLst/>
            <a:rect l="l" t="t" r="r" b="b"/>
            <a:pathLst>
              <a:path w="12183110" h="74929">
                <a:moveTo>
                  <a:pt x="0" y="74676"/>
                </a:moveTo>
                <a:lnTo>
                  <a:pt x="12182856" y="74676"/>
                </a:lnTo>
                <a:lnTo>
                  <a:pt x="12182856" y="0"/>
                </a:ln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CCD4DB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4" name="object 4"/>
          <p:cNvSpPr/>
          <p:nvPr/>
        </p:nvSpPr>
        <p:spPr>
          <a:xfrm>
            <a:off x="4133534" y="6686463"/>
            <a:ext cx="207209" cy="1386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5" name="object 5"/>
          <p:cNvSpPr/>
          <p:nvPr/>
        </p:nvSpPr>
        <p:spPr>
          <a:xfrm>
            <a:off x="7845033" y="6689510"/>
            <a:ext cx="207209" cy="13864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11</a:t>
            </a:fld>
            <a:endParaRPr lang="en-US" dirty="0"/>
          </a:p>
        </p:txBody>
      </p: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-6411" y="0"/>
            <a:ext cx="12196823" cy="646176"/>
          </a:xfrm>
        </p:spPr>
        <p:txBody>
          <a:bodyPr/>
          <a:lstStyle/>
          <a:p>
            <a:r>
              <a:rPr lang="en-US" sz="3200" dirty="0" smtClean="0"/>
              <a:t>DCMA vs DCAA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87929"/>
              </p:ext>
            </p:extLst>
          </p:nvPr>
        </p:nvGraphicFramePr>
        <p:xfrm>
          <a:off x="531812" y="914400"/>
          <a:ext cx="10995184" cy="5505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543">
                  <a:extLst>
                    <a:ext uri="{9D8B030D-6E8A-4147-A177-3AD203B41FA5}">
                      <a16:colId xmlns:a16="http://schemas.microsoft.com/office/drawing/2014/main" val="1182106534"/>
                    </a:ext>
                  </a:extLst>
                </a:gridCol>
                <a:gridCol w="3879831">
                  <a:extLst>
                    <a:ext uri="{9D8B030D-6E8A-4147-A177-3AD203B41FA5}">
                      <a16:colId xmlns:a16="http://schemas.microsoft.com/office/drawing/2014/main" val="241960365"/>
                    </a:ext>
                  </a:extLst>
                </a:gridCol>
                <a:gridCol w="4394810">
                  <a:extLst>
                    <a:ext uri="{9D8B030D-6E8A-4147-A177-3AD203B41FA5}">
                      <a16:colId xmlns:a16="http://schemas.microsoft.com/office/drawing/2014/main" val="406135740"/>
                    </a:ext>
                  </a:extLst>
                </a:gridCol>
              </a:tblGrid>
              <a:tr h="345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Activities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(Contract Phase)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DCMA’s </a:t>
                      </a:r>
                      <a:r>
                        <a:rPr lang="en-US" sz="1800" dirty="0">
                          <a:effectLst/>
                        </a:rPr>
                        <a:t>Role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DCAA’s </a:t>
                      </a:r>
                      <a:r>
                        <a:rPr lang="en-US" sz="1800" dirty="0">
                          <a:effectLst/>
                        </a:rPr>
                        <a:t>Role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3168367282"/>
                  </a:ext>
                </a:extLst>
              </a:tr>
              <a:tr h="729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Pricing Proposals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(Pre-Award)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Evaluate cost data (i.e., conduct field pricing) upon request from Procurement Contracting Officer (PCO).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 audit or advisory services upon request from PCO; primarily focus on above threshold ($10M/$100M) pricing proposals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159652373"/>
                  </a:ext>
                </a:extLst>
              </a:tr>
              <a:tr h="776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Forward Pricing Rates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Pre-Award)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monitors (CMs) perform surveillance activities and Cost/Price Analysts (C/PAs) may analyze data.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 audits of forward pricing rates.  DCAA audits express an opinion on the forward pricing rates.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484436527"/>
                  </a:ext>
                </a:extLst>
              </a:tr>
              <a:tr h="663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Incurred Cost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(Surveillance)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 uses the DCAA audit to negotiate and establish indirect rates.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Performs audits of direct cost and indirect cost.  Establish indirect rates if auditor determined rates.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514897509"/>
                  </a:ext>
                </a:extLst>
              </a:tr>
              <a:tr h="794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Business Systems: Accounting, Estimating, and MMAS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(Surveillance)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 uses the DCAA audit report and internal DCMA functional specialist input to determine the adequacy of the system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Performs audits to determine compliance with DFARs (report goes to DCMA CO)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1948686935"/>
                  </a:ext>
                </a:extLst>
              </a:tr>
              <a:tr h="62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Business Systems:  Purchasing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(Surveillance)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Reviews the system and the CO determines approval of the system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Audits elements of the system through other audits and reports any deficiencies to CO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1584445349"/>
                  </a:ext>
                </a:extLst>
              </a:tr>
              <a:tr h="607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Business Systems: Earned Value, and Property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(Surveillance)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Reviews the system and the CO determines approval of system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2122583965"/>
                  </a:ext>
                </a:extLst>
              </a:tr>
              <a:tr h="414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Payments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(Contract Financing)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C/PA may review and CO approves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Audit  progress payments upon request of DCMA CO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3409280025"/>
                  </a:ext>
                </a:extLst>
              </a:tr>
              <a:tr h="356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Vouchers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(Contract Closeout)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C/PA may review and CO approves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Train and assist DCMA with high risk final vouchers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63" marR="60663" marT="0" marB="0" anchor="ctr"/>
                </a:tc>
                <a:extLst>
                  <a:ext uri="{0D108BD9-81ED-4DB2-BD59-A6C34878D82A}">
                    <a16:rowId xmlns:a16="http://schemas.microsoft.com/office/drawing/2014/main" val="316012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624" y="1479222"/>
            <a:ext cx="7772400" cy="392058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Status and Withholds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270" y="5791200"/>
            <a:ext cx="8242300" cy="71308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Status reflects 88</a:t>
            </a:r>
            <a:r>
              <a:rPr lang="en-US" altLang="en-US" sz="1800" b="1" dirty="0">
                <a:solidFill>
                  <a:schemeClr val="bg1"/>
                </a:solidFill>
              </a:rPr>
              <a:t> CAGEs representing 92 total systems </a:t>
            </a:r>
            <a:r>
              <a:rPr lang="en-US" sz="1800" b="1" dirty="0">
                <a:solidFill>
                  <a:schemeClr val="bg1"/>
                </a:solidFill>
              </a:rPr>
              <a:t>in a disapproved status and total withhold amounts per system as of 01-31-20 for January 2020 reporting.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C62-E38B-4631-97AD-A7F98D9713B2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6811" y="817205"/>
            <a:ext cx="6927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Business Analysis Repository (CBAR) Withholds</a:t>
            </a:r>
            <a:endParaRPr lang="en-US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880698"/>
            <a:ext cx="10592372" cy="3453302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6411" y="0"/>
            <a:ext cx="12196823" cy="64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Business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DCMA EVMS Center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653" y="809853"/>
            <a:ext cx="6477000" cy="4066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numbers</a:t>
            </a:r>
          </a:p>
          <a:p>
            <a:r>
              <a:rPr lang="en-US" sz="2800" dirty="0" smtClean="0"/>
              <a:t>273 active Prime and Subcontracts requiring EVMS Compliance by FAR or DFARS. </a:t>
            </a:r>
          </a:p>
          <a:p>
            <a:r>
              <a:rPr lang="en-US" sz="2800" dirty="0" smtClean="0"/>
              <a:t>Combined value of $261.0B</a:t>
            </a:r>
          </a:p>
          <a:p>
            <a:pPr lvl="1"/>
            <a:r>
              <a:rPr lang="en-US" sz="2400" dirty="0" smtClean="0"/>
              <a:t>Combined value of work at facilities with disapproved EVMS = $4.9B </a:t>
            </a:r>
          </a:p>
          <a:p>
            <a:pPr lvl="1"/>
            <a:r>
              <a:rPr lang="en-US" sz="2800" dirty="0" smtClean="0"/>
              <a:t>109 facilities at 38 different contractors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75412" y="762000"/>
            <a:ext cx="5269653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988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5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71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  <a:p>
            <a:r>
              <a:rPr lang="en-US" sz="2800" dirty="0" smtClean="0"/>
              <a:t>Data-driven analysis from active contracts at each site.</a:t>
            </a:r>
          </a:p>
          <a:p>
            <a:r>
              <a:rPr lang="en-US" sz="2800" dirty="0" smtClean="0"/>
              <a:t>Contractor on-site and virtual reviews </a:t>
            </a:r>
          </a:p>
          <a:p>
            <a:r>
              <a:rPr lang="en-US" sz="2800" dirty="0" smtClean="0"/>
              <a:t>Evaluation at the Systems level by facility location (CAGE)</a:t>
            </a:r>
          </a:p>
          <a:p>
            <a:r>
              <a:rPr lang="en-US" sz="2800" dirty="0" smtClean="0"/>
              <a:t>Includes CONUS/OCONUS and FMS </a:t>
            </a:r>
            <a:endParaRPr lang="en-US" sz="24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27012" y="4952362"/>
            <a:ext cx="11887200" cy="217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988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5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71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System Level: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 EVMS center examines DoD Contractor’s veracity of data integrated across sub-systems and sub processes schedules, budget, cost, material, subcontractor/supplier, organization, indirect costs, program management reports and performance management</a:t>
            </a:r>
          </a:p>
        </p:txBody>
      </p:sp>
    </p:spTree>
    <p:extLst>
      <p:ext uri="{BB962C8B-B14F-4D97-AF65-F5344CB8AC3E}">
        <p14:creationId xmlns:p14="http://schemas.microsoft.com/office/powerpoint/2010/main" val="1387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999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727" indent="-285664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2657" indent="-22853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599720" indent="-228531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6783" indent="-228531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3846" indent="-2285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0908" indent="-2285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7971" indent="-2285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5034" indent="-2285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B983B-A6A2-4E18-8F10-BB4BF384B993}" type="slidenum"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1988" name="TextBox 78853"/>
          <p:cNvSpPr txBox="1">
            <a:spLocks noChangeArrowheads="1"/>
          </p:cNvSpPr>
          <p:nvPr/>
        </p:nvSpPr>
        <p:spPr bwMode="auto">
          <a:xfrm>
            <a:off x="5069155" y="5579504"/>
            <a:ext cx="2753596" cy="26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Business Size (Number of Employees</a:t>
            </a:r>
            <a:r>
              <a:rPr lang="en-US" altLang="en-US" sz="11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1989" name="TextBox 49"/>
          <p:cNvSpPr txBox="1">
            <a:spLocks noChangeArrowheads="1"/>
          </p:cNvSpPr>
          <p:nvPr/>
        </p:nvSpPr>
        <p:spPr bwMode="auto">
          <a:xfrm rot="16200000">
            <a:off x="1461707" y="3187763"/>
            <a:ext cx="1960051" cy="26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Business Annual Revenue</a:t>
            </a:r>
          </a:p>
        </p:txBody>
      </p:sp>
      <p:pic>
        <p:nvPicPr>
          <p:cNvPr id="419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66" y="999271"/>
            <a:ext cx="7560345" cy="460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2281135" y="5997125"/>
            <a:ext cx="8029072" cy="41740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DCMA data set indicates that small businesses represent vast majority of DIB sector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0315" y="1600200"/>
            <a:ext cx="5580196" cy="230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latin typeface="Arial" panose="020B0604020202020204" pitchFamily="34" charset="0"/>
              </a:rPr>
              <a:t>Percent of DIB companies in DCMA data set with &lt; 10K employees and &lt; $1B in annual revenue: 98%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98" y="0"/>
            <a:ext cx="12196823" cy="646176"/>
          </a:xfrm>
        </p:spPr>
        <p:txBody>
          <a:bodyPr/>
          <a:lstStyle/>
          <a:p>
            <a:r>
              <a:rPr lang="en-US" sz="3200" dirty="0"/>
              <a:t>DIB Company </a:t>
            </a:r>
            <a:r>
              <a:rPr lang="en-US" sz="3200" dirty="0" smtClean="0"/>
              <a:t>Characteristics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24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8970" y="1066800"/>
            <a:ext cx="11015641" cy="5349202"/>
            <a:chOff x="2144692" y="1956620"/>
            <a:chExt cx="7959686" cy="3715894"/>
          </a:xfrm>
        </p:grpSpPr>
        <p:grpSp>
          <p:nvGrpSpPr>
            <p:cNvPr id="2" name="Group 1"/>
            <p:cNvGrpSpPr/>
            <p:nvPr/>
          </p:nvGrpSpPr>
          <p:grpSpPr>
            <a:xfrm>
              <a:off x="2144692" y="1956620"/>
              <a:ext cx="7959686" cy="3715894"/>
              <a:chOff x="936954" y="2263600"/>
              <a:chExt cx="7057792" cy="3251597"/>
            </a:xfrm>
          </p:grpSpPr>
          <p:sp>
            <p:nvSpPr>
              <p:cNvPr id="15" name="TextBox 12"/>
              <p:cNvSpPr txBox="1">
                <a:spLocks noChangeArrowheads="1"/>
              </p:cNvSpPr>
              <p:nvPr/>
            </p:nvSpPr>
            <p:spPr bwMode="auto">
              <a:xfrm>
                <a:off x="936954" y="2814938"/>
                <a:ext cx="1642147" cy="37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b="1" dirty="0">
                    <a:solidFill>
                      <a:srgbClr val="4F6228"/>
                    </a:solidFill>
                    <a:cs typeface="Arial" panose="020B0604020202020204" pitchFamily="34" charset="0"/>
                  </a:rPr>
                  <a:t>Hypothesis: </a:t>
                </a:r>
              </a:p>
              <a:p>
                <a:pPr>
                  <a:defRPr/>
                </a:pPr>
                <a:r>
                  <a:rPr lang="en-US" altLang="en-US" sz="1600" b="1" dirty="0">
                    <a:solidFill>
                      <a:srgbClr val="4F6228"/>
                    </a:solidFill>
                    <a:cs typeface="Arial" panose="020B0604020202020204" pitchFamily="34" charset="0"/>
                  </a:rPr>
                  <a:t>&lt; 1% of DIB companies</a:t>
                </a: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998533" y="4652494"/>
                <a:ext cx="1580567" cy="35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Vast majority of </a:t>
                </a:r>
              </a:p>
              <a:p>
                <a:pPr>
                  <a:defRPr/>
                </a:pPr>
                <a:r>
                  <a:rPr lang="en-US" altLang="en-US" sz="16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DIB companies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474921" y="2263600"/>
                <a:ext cx="5519825" cy="3251597"/>
                <a:chOff x="1856184" y="1455738"/>
                <a:chExt cx="7359766" cy="4335462"/>
              </a:xfrm>
            </p:grpSpPr>
            <p:sp>
              <p:nvSpPr>
                <p:cNvPr id="8" name="Rounded Rectangle 7">
                  <a:extLst/>
                </p:cNvPr>
                <p:cNvSpPr/>
                <p:nvPr/>
              </p:nvSpPr>
              <p:spPr>
                <a:xfrm>
                  <a:off x="1856184" y="1455738"/>
                  <a:ext cx="7086600" cy="4335462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96">
                    <a:defRPr/>
                  </a:pPr>
                  <a:endParaRPr lang="en-US" sz="135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" name="Content Placeholder 6">
                  <a:extLst/>
                </p:cNvPr>
                <p:cNvSpPr txBox="1">
                  <a:spLocks/>
                </p:cNvSpPr>
                <p:nvPr/>
              </p:nvSpPr>
              <p:spPr>
                <a:xfrm>
                  <a:off x="2793719" y="1914911"/>
                  <a:ext cx="6422231" cy="367903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891" indent="-342891" algn="l" rtl="0" eaLnBrk="1" fontAlgn="base" hangingPunct="1">
                    <a:spcBef>
                      <a:spcPts val="500"/>
                    </a:spcBef>
                    <a:spcAft>
                      <a:spcPts val="50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ＭＳ Ｐゴシック" pitchFamily="1" charset="-128"/>
                      <a:cs typeface="+mn-cs"/>
                    </a:defRPr>
                  </a:lvl1pPr>
                  <a:lvl2pPr marL="742932" indent="-285744" algn="l" rtl="0" eaLnBrk="1" fontAlgn="base" hangingPunct="1">
                    <a:spcBef>
                      <a:spcPts val="500"/>
                    </a:spcBef>
                    <a:spcAft>
                      <a:spcPts val="500"/>
                    </a:spcAft>
                    <a:buChar char="–"/>
                    <a:defRPr sz="2000" b="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ＭＳ Ｐゴシック" pitchFamily="1" charset="-128"/>
                    </a:defRPr>
                  </a:lvl2pPr>
                  <a:lvl3pPr marL="1142971" indent="-228594" algn="l" rtl="0" eaLnBrk="1" fontAlgn="base" hangingPunct="1">
                    <a:spcBef>
                      <a:spcPts val="500"/>
                    </a:spcBef>
                    <a:spcAft>
                      <a:spcPts val="500"/>
                    </a:spcAft>
                    <a:buFont typeface="Times New Roman" pitchFamily="18" charset="0"/>
                    <a:buChar char="−"/>
                    <a:defRPr b="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ＭＳ Ｐゴシック" pitchFamily="1" charset="-128"/>
                    </a:defRPr>
                  </a:lvl3pPr>
                  <a:lvl4pPr marL="1600160" indent="-228594" algn="l" rtl="0" eaLnBrk="1" fontAlgn="base" hangingPunct="1">
                    <a:spcBef>
                      <a:spcPts val="500"/>
                    </a:spcBef>
                    <a:spcAft>
                      <a:spcPts val="500"/>
                    </a:spcAft>
                    <a:buChar char="–"/>
                    <a:defRPr sz="1600" b="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ＭＳ Ｐゴシック" pitchFamily="1" charset="-128"/>
                    </a:defRPr>
                  </a:lvl4pPr>
                  <a:lvl5pPr marL="2057349" indent="-228594" algn="l" rtl="0" eaLnBrk="1" fontAlgn="base" hangingPunct="1">
                    <a:spcBef>
                      <a:spcPts val="500"/>
                    </a:spcBef>
                    <a:spcAft>
                      <a:spcPts val="500"/>
                    </a:spcAft>
                    <a:buChar char="»"/>
                    <a:defRPr sz="1400" b="0">
                      <a:solidFill>
                        <a:schemeClr val="tx1"/>
                      </a:solidFill>
                      <a:latin typeface="Source Sans Pro" panose="020B0503030403020204" pitchFamily="34" charset="0"/>
                      <a:ea typeface="ＭＳ Ｐゴシック" pitchFamily="1" charset="-128"/>
                    </a:defRPr>
                  </a:lvl5pPr>
                  <a:lvl6pPr marL="2514537" indent="-228594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+mn-lt"/>
                    </a:defRPr>
                  </a:lvl6pPr>
                  <a:lvl7pPr marL="2971726" indent="-228594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+mn-lt"/>
                    </a:defRPr>
                  </a:lvl7pPr>
                  <a:lvl8pPr marL="3428914" indent="-228594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+mn-lt"/>
                    </a:defRPr>
                  </a:lvl8pPr>
                  <a:lvl9pPr marL="3886103" indent="-228594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 dirty="0">
                      <a:solidFill>
                        <a:srgbClr val="144B74">
                          <a:lumMod val="75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State-of-the-Art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Maneuver, Automation, </a:t>
                  </a:r>
                  <a:r>
                    <a:rPr lang="en-US" sz="1600" kern="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SecDevOps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rgbClr val="144B7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 dirty="0">
                      <a:solidFill>
                        <a:srgbClr val="144B74">
                          <a:lumMod val="75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Nation-state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Resourcing: </a:t>
                  </a:r>
                  <a:r>
                    <a:rPr lang="en-US" sz="1600" kern="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Infosec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dedicated full-time staff ≥ 4, </a:t>
                  </a:r>
                  <a:r>
                    <a:rPr lang="en-US" sz="1600" kern="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Infosec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≥ 10% IT budget 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Sophisticated TTPs: Hunt, white listing, limited Internet access, air-gapped segments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Culture: Operations-impacting InfoSec authority, staff training and test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endParaRPr lang="en-US" sz="2400" b="1" kern="0" dirty="0">
                    <a:solidFill>
                      <a:srgbClr val="144B7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 dirty="0">
                      <a:solidFill>
                        <a:srgbClr val="144B74">
                          <a:lumMod val="75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Good cyber hygiene</a:t>
                  </a:r>
                </a:p>
                <a:p>
                  <a:pPr marL="274238" lvl="1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NIST SP 800-171 compliant, etc.</a:t>
                  </a:r>
                </a:p>
                <a:p>
                  <a:pPr marL="274238" lvl="1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Consistently defends against Tier I-II attacks</a:t>
                  </a:r>
                </a:p>
                <a:p>
                  <a:pPr marL="137119" lvl="1" indent="0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buNone/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37119" indent="-137119">
                    <a:lnSpc>
                      <a:spcPts val="120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 dirty="0">
                      <a:solidFill>
                        <a:srgbClr val="144B74">
                          <a:lumMod val="75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 hoc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Inconsistent cyber hygiene practices</a:t>
                  </a:r>
                </a:p>
                <a:p>
                  <a:pPr marL="274238" lvl="1" indent="-137119">
                    <a:lnSpc>
                      <a:spcPts val="1050"/>
                    </a:lnSpc>
                    <a:spcBef>
                      <a:spcPts val="45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Low-level attacks succeed consistently </a:t>
                  </a:r>
                </a:p>
              </p:txBody>
            </p:sp>
            <p:cxnSp>
              <p:nvCxnSpPr>
                <p:cNvPr id="10" name="Straight Connector 9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2757091" y="3493790"/>
                  <a:ext cx="591661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Left-Right Arrow 19">
                  <a:extLst>
                    <a:ext uri="{FF2B5EF4-FFF2-40B4-BE49-F238E27FC236}">
                      <a16:creationId xmlns:a16="http://schemas.microsoft.com/office/drawing/2014/main" id="{3ECD68C5-6C25-DD47-ABF2-ABF405D66F5F}"/>
                    </a:ext>
                  </a:extLst>
                </p:cNvPr>
                <p:cNvSpPr/>
                <p:nvPr/>
              </p:nvSpPr>
              <p:spPr>
                <a:xfrm rot="16200000">
                  <a:off x="432492" y="3377065"/>
                  <a:ext cx="3923825" cy="387236"/>
                </a:xfrm>
                <a:prstGeom prst="leftRightArrow">
                  <a:avLst>
                    <a:gd name="adj1" fmla="val 100000"/>
                    <a:gd name="adj2" fmla="val 50000"/>
                  </a:avLst>
                </a:prstGeom>
                <a:gradFill flip="none" rotWithShape="1">
                  <a:gsLst>
                    <a:gs pos="0">
                      <a:srgbClr val="3E8EDE">
                        <a:lumMod val="50000"/>
                      </a:srgbClr>
                    </a:gs>
                    <a:gs pos="18000">
                      <a:srgbClr val="C00000"/>
                    </a:gs>
                    <a:gs pos="37000">
                      <a:srgbClr val="FFC000"/>
                    </a:gs>
                    <a:gs pos="54000">
                      <a:srgbClr val="FFE000"/>
                    </a:gs>
                    <a:gs pos="73000">
                      <a:srgbClr val="74AA50">
                        <a:lumMod val="60000"/>
                        <a:lumOff val="40000"/>
                      </a:srgbClr>
                    </a:gs>
                    <a:gs pos="100000">
                      <a:srgbClr val="74AA50">
                        <a:lumMod val="50000"/>
                      </a:srgbClr>
                    </a:gs>
                  </a:gsLst>
                  <a:lin ang="0" scaled="1"/>
                  <a:tileRect/>
                </a:gra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799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Oval 10">
                  <a:extLst/>
                </p:cNvPr>
                <p:cNvSpPr/>
                <p:nvPr/>
              </p:nvSpPr>
              <p:spPr>
                <a:xfrm>
                  <a:off x="2551847" y="4069470"/>
                  <a:ext cx="115153" cy="9525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96">
                    <a:defRPr/>
                  </a:pPr>
                  <a:endParaRPr lang="en-US" sz="1575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" name="Oval 11">
                  <a:extLst/>
                </p:cNvPr>
                <p:cNvSpPr/>
                <p:nvPr/>
              </p:nvSpPr>
              <p:spPr>
                <a:xfrm>
                  <a:off x="2551846" y="2647950"/>
                  <a:ext cx="115154" cy="952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96">
                    <a:defRPr/>
                  </a:pPr>
                  <a:endParaRPr lang="en-US" sz="1575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" name="Oval 12">
                  <a:extLst/>
                </p:cNvPr>
                <p:cNvSpPr/>
                <p:nvPr/>
              </p:nvSpPr>
              <p:spPr>
                <a:xfrm>
                  <a:off x="2549674" y="1836896"/>
                  <a:ext cx="117326" cy="952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96">
                    <a:defRPr/>
                  </a:pPr>
                  <a:endParaRPr lang="en-US" sz="135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" name="Oval 13">
                  <a:extLst/>
                </p:cNvPr>
                <p:cNvSpPr/>
                <p:nvPr/>
              </p:nvSpPr>
              <p:spPr>
                <a:xfrm>
                  <a:off x="2551847" y="4907669"/>
                  <a:ext cx="115155" cy="9525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14196">
                    <a:defRPr/>
                  </a:pPr>
                  <a:endParaRPr lang="en-US" sz="1575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3" name="Right Arrow 2"/>
            <p:cNvSpPr/>
            <p:nvPr/>
          </p:nvSpPr>
          <p:spPr>
            <a:xfrm>
              <a:off x="3521719" y="4741645"/>
              <a:ext cx="338910" cy="25524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DIB Cybersecurity Posture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        Cybersecurity Maturity Model Certification (CMMC) </a:t>
            </a:r>
            <a:endParaRPr lang="en-US" altLang="en-US" u="sng" dirty="0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92050BCA-FBC6-4C3E-9A40-51BC3D465A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object 3"/>
          <p:cNvSpPr txBox="1"/>
          <p:nvPr/>
        </p:nvSpPr>
        <p:spPr>
          <a:xfrm>
            <a:off x="303212" y="990600"/>
            <a:ext cx="11811000" cy="5551856"/>
          </a:xfrm>
          <a:prstGeom prst="rect">
            <a:avLst/>
          </a:prstGeom>
        </p:spPr>
        <p:txBody>
          <a:bodyPr vert="horz" wrap="square" lIns="0" tIns="11763" rIns="0" bIns="0" rtlCol="0">
            <a:spAutoFit/>
          </a:bodyPr>
          <a:lstStyle/>
          <a:p>
            <a:pPr marL="163005" marR="345056" indent="-151802">
              <a:spcBef>
                <a:spcPts val="93"/>
              </a:spcBef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</a:t>
            </a:r>
            <a:r>
              <a:rPr spc="31" dirty="0">
                <a:cs typeface="Times New Roman"/>
              </a:rPr>
              <a:t> </a:t>
            </a:r>
            <a:r>
              <a:rPr spc="44" dirty="0">
                <a:cs typeface="Times New Roman"/>
              </a:rPr>
              <a:t>DoD</a:t>
            </a:r>
            <a:r>
              <a:rPr spc="26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is</a:t>
            </a:r>
            <a:r>
              <a:rPr spc="31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working</a:t>
            </a:r>
            <a:r>
              <a:rPr spc="4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with</a:t>
            </a:r>
            <a:r>
              <a:rPr spc="-4" dirty="0">
                <a:cs typeface="Times New Roman"/>
              </a:rPr>
              <a:t> </a:t>
            </a:r>
            <a:r>
              <a:rPr spc="146" dirty="0">
                <a:cs typeface="Times New Roman"/>
              </a:rPr>
              <a:t>John</a:t>
            </a:r>
            <a:r>
              <a:rPr spc="26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Hopkins</a:t>
            </a:r>
            <a:r>
              <a:rPr spc="9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University</a:t>
            </a:r>
            <a:r>
              <a:rPr spc="-26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Applied</a:t>
            </a:r>
            <a:r>
              <a:rPr spc="44" dirty="0">
                <a:cs typeface="Times New Roman"/>
              </a:rPr>
              <a:t> </a:t>
            </a:r>
            <a:r>
              <a:rPr spc="115" dirty="0">
                <a:cs typeface="Times New Roman"/>
              </a:rPr>
              <a:t>Physics</a:t>
            </a:r>
            <a:r>
              <a:rPr spc="57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Laboratory</a:t>
            </a:r>
            <a:r>
              <a:rPr spc="9"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(APL)</a:t>
            </a:r>
            <a:r>
              <a:rPr spc="4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  </a:t>
            </a:r>
            <a:r>
              <a:rPr spc="97" dirty="0">
                <a:cs typeface="Times New Roman"/>
              </a:rPr>
              <a:t>Carnegie </a:t>
            </a:r>
            <a:r>
              <a:rPr spc="49" dirty="0">
                <a:cs typeface="Times New Roman"/>
              </a:rPr>
              <a:t>Mellon </a:t>
            </a:r>
            <a:r>
              <a:rPr spc="66" dirty="0">
                <a:cs typeface="Times New Roman"/>
              </a:rPr>
              <a:t>University </a:t>
            </a:r>
            <a:r>
              <a:rPr spc="88" dirty="0">
                <a:cs typeface="Times New Roman"/>
              </a:rPr>
              <a:t>Software </a:t>
            </a:r>
            <a:r>
              <a:rPr spc="93" dirty="0">
                <a:cs typeface="Times New Roman"/>
              </a:rPr>
              <a:t>Engineering </a:t>
            </a:r>
            <a:r>
              <a:rPr spc="75" dirty="0">
                <a:cs typeface="Times New Roman"/>
              </a:rPr>
              <a:t>Institute </a:t>
            </a:r>
            <a:r>
              <a:rPr spc="22" dirty="0">
                <a:cs typeface="Times New Roman"/>
              </a:rPr>
              <a:t>(SEI) </a:t>
            </a:r>
            <a:r>
              <a:rPr spc="97" dirty="0">
                <a:cs typeface="Times New Roman"/>
              </a:rPr>
              <a:t>to </a:t>
            </a:r>
            <a:r>
              <a:rPr spc="71" dirty="0">
                <a:cs typeface="Times New Roman"/>
              </a:rPr>
              <a:t>review </a:t>
            </a:r>
            <a:r>
              <a:rPr spc="132" dirty="0">
                <a:cs typeface="Times New Roman"/>
              </a:rPr>
              <a:t>and </a:t>
            </a:r>
            <a:r>
              <a:rPr spc="110" dirty="0">
                <a:cs typeface="Times New Roman"/>
              </a:rPr>
              <a:t>combine  </a:t>
            </a:r>
            <a:r>
              <a:rPr spc="101" dirty="0">
                <a:cs typeface="Times New Roman"/>
              </a:rPr>
              <a:t>various</a:t>
            </a:r>
            <a:r>
              <a:rPr spc="13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cybersecurity</a:t>
            </a:r>
            <a:r>
              <a:rPr spc="13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standards</a:t>
            </a:r>
            <a:r>
              <a:rPr dirty="0">
                <a:cs typeface="Times New Roman"/>
              </a:rPr>
              <a:t> </a:t>
            </a:r>
            <a:r>
              <a:rPr spc="79" dirty="0">
                <a:cs typeface="Times New Roman"/>
              </a:rPr>
              <a:t>into</a:t>
            </a:r>
            <a:r>
              <a:rPr spc="22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one</a:t>
            </a:r>
            <a:r>
              <a:rPr spc="13" dirty="0">
                <a:cs typeface="Times New Roman"/>
              </a:rPr>
              <a:t> </a:t>
            </a:r>
            <a:r>
              <a:rPr spc="71" dirty="0">
                <a:cs typeface="Times New Roman"/>
              </a:rPr>
              <a:t>unified</a:t>
            </a:r>
            <a:r>
              <a:rPr dirty="0">
                <a:cs typeface="Times New Roman"/>
              </a:rPr>
              <a:t> </a:t>
            </a:r>
            <a:r>
              <a:rPr spc="124" dirty="0">
                <a:cs typeface="Times New Roman"/>
              </a:rPr>
              <a:t>standard</a:t>
            </a:r>
            <a:r>
              <a:rPr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for</a:t>
            </a:r>
            <a:r>
              <a:rPr spc="22" dirty="0">
                <a:cs typeface="Times New Roman"/>
              </a:rPr>
              <a:t> </a:t>
            </a:r>
            <a:r>
              <a:rPr spc="79" dirty="0">
                <a:cs typeface="Times New Roman"/>
              </a:rPr>
              <a:t>cybersecurity.</a:t>
            </a:r>
            <a:endParaRPr dirty="0">
              <a:cs typeface="Times New Roman"/>
            </a:endParaRP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dirty="0">
              <a:cs typeface="Times New Roman"/>
            </a:endParaRPr>
          </a:p>
          <a:p>
            <a:pPr marL="163005" marR="804384" indent="-151802"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</a:t>
            </a:r>
            <a:r>
              <a:rPr spc="35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new</a:t>
            </a:r>
            <a:r>
              <a:rPr spc="22" dirty="0">
                <a:cs typeface="Times New Roman"/>
              </a:rPr>
              <a:t> </a:t>
            </a:r>
            <a:r>
              <a:rPr spc="119" dirty="0">
                <a:cs typeface="Times New Roman"/>
              </a:rPr>
              <a:t>standard</a:t>
            </a:r>
            <a:r>
              <a:rPr spc="22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</a:t>
            </a:r>
            <a:r>
              <a:rPr spc="22" dirty="0">
                <a:cs typeface="Times New Roman"/>
              </a:rPr>
              <a:t> </a:t>
            </a:r>
            <a:r>
              <a:rPr spc="79" dirty="0">
                <a:cs typeface="Times New Roman"/>
              </a:rPr>
              <a:t>maturity</a:t>
            </a:r>
            <a:r>
              <a:rPr spc="13" dirty="0">
                <a:cs typeface="Times New Roman"/>
              </a:rPr>
              <a:t> </a:t>
            </a:r>
            <a:r>
              <a:rPr spc="101" dirty="0">
                <a:cs typeface="Times New Roman"/>
              </a:rPr>
              <a:t>model</a:t>
            </a:r>
            <a:r>
              <a:rPr spc="22"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will </a:t>
            </a:r>
            <a:r>
              <a:rPr spc="132" dirty="0">
                <a:cs typeface="Times New Roman"/>
              </a:rPr>
              <a:t>be</a:t>
            </a:r>
            <a:r>
              <a:rPr spc="35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named</a:t>
            </a:r>
            <a:r>
              <a:rPr spc="22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Cybersecurity</a:t>
            </a:r>
            <a:r>
              <a:rPr spc="35" dirty="0">
                <a:cs typeface="Times New Roman"/>
              </a:rPr>
              <a:t> </a:t>
            </a:r>
            <a:r>
              <a:rPr spc="53" dirty="0">
                <a:cs typeface="Times New Roman"/>
              </a:rPr>
              <a:t>Maturity</a:t>
            </a:r>
            <a:r>
              <a:rPr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Model  Certification</a:t>
            </a:r>
            <a:r>
              <a:rPr spc="-4" dirty="0">
                <a:cs typeface="Times New Roman"/>
              </a:rPr>
              <a:t> </a:t>
            </a:r>
            <a:r>
              <a:rPr dirty="0">
                <a:cs typeface="Times New Roman"/>
              </a:rPr>
              <a:t>(CMMC)</a:t>
            </a: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dirty="0">
              <a:cs typeface="Times New Roman"/>
            </a:endParaRPr>
          </a:p>
          <a:p>
            <a:pPr marL="163005" marR="25766" indent="-151802">
              <a:spcBef>
                <a:spcPts val="4"/>
              </a:spcBef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 </a:t>
            </a:r>
            <a:r>
              <a:rPr dirty="0">
                <a:cs typeface="Times New Roman"/>
              </a:rPr>
              <a:t>CMMC </a:t>
            </a:r>
            <a:r>
              <a:rPr spc="88" dirty="0">
                <a:cs typeface="Times New Roman"/>
              </a:rPr>
              <a:t>levels </a:t>
            </a:r>
            <a:r>
              <a:rPr spc="13" dirty="0">
                <a:cs typeface="Times New Roman"/>
              </a:rPr>
              <a:t>will </a:t>
            </a:r>
            <a:r>
              <a:rPr spc="119" dirty="0">
                <a:cs typeface="Times New Roman"/>
              </a:rPr>
              <a:t>range </a:t>
            </a:r>
            <a:r>
              <a:rPr spc="79" dirty="0">
                <a:cs typeface="Times New Roman"/>
              </a:rPr>
              <a:t>from </a:t>
            </a:r>
            <a:r>
              <a:rPr spc="119" dirty="0">
                <a:cs typeface="Times New Roman"/>
              </a:rPr>
              <a:t>basic </a:t>
            </a:r>
            <a:r>
              <a:rPr spc="93" dirty="0">
                <a:cs typeface="Times New Roman"/>
              </a:rPr>
              <a:t>hygiene </a:t>
            </a:r>
            <a:r>
              <a:rPr spc="97" dirty="0">
                <a:cs typeface="Times New Roman"/>
              </a:rPr>
              <a:t>to </a:t>
            </a:r>
            <a:r>
              <a:rPr spc="66" dirty="0">
                <a:cs typeface="Times New Roman"/>
              </a:rPr>
              <a:t>“State-of-the-Art” </a:t>
            </a:r>
            <a:r>
              <a:rPr spc="132" dirty="0">
                <a:cs typeface="Times New Roman"/>
              </a:rPr>
              <a:t>and </a:t>
            </a:r>
            <a:r>
              <a:rPr spc="13" dirty="0">
                <a:cs typeface="Times New Roman"/>
              </a:rPr>
              <a:t>will </a:t>
            </a:r>
            <a:r>
              <a:rPr spc="115" dirty="0">
                <a:cs typeface="Times New Roman"/>
              </a:rPr>
              <a:t>also </a:t>
            </a:r>
            <a:r>
              <a:rPr spc="110" dirty="0">
                <a:cs typeface="Times New Roman"/>
              </a:rPr>
              <a:t>capture  both</a:t>
            </a:r>
            <a:r>
              <a:rPr spc="13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security</a:t>
            </a:r>
            <a:r>
              <a:rPr spc="-4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control</a:t>
            </a:r>
            <a:r>
              <a:rPr spc="13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</a:t>
            </a:r>
            <a:r>
              <a:rPr spc="13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</a:t>
            </a:r>
            <a:r>
              <a:rPr spc="22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institutionalization</a:t>
            </a:r>
            <a:r>
              <a:rPr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of</a:t>
            </a:r>
            <a:r>
              <a:rPr spc="22" dirty="0">
                <a:cs typeface="Times New Roman"/>
              </a:rPr>
              <a:t> </a:t>
            </a:r>
            <a:r>
              <a:rPr spc="146" dirty="0">
                <a:cs typeface="Times New Roman"/>
              </a:rPr>
              <a:t>processes</a:t>
            </a:r>
            <a:r>
              <a:rPr spc="4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that</a:t>
            </a:r>
            <a:r>
              <a:rPr spc="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enhance</a:t>
            </a:r>
            <a:r>
              <a:rPr spc="4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cybersecurity</a:t>
            </a:r>
            <a:r>
              <a:rPr spc="26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for  </a:t>
            </a:r>
            <a:r>
              <a:rPr dirty="0">
                <a:cs typeface="Times New Roman"/>
              </a:rPr>
              <a:t>DIB</a:t>
            </a:r>
            <a:r>
              <a:rPr spc="13" dirty="0">
                <a:cs typeface="Times New Roman"/>
              </a:rPr>
              <a:t> </a:t>
            </a:r>
            <a:r>
              <a:rPr spc="115" dirty="0">
                <a:cs typeface="Times New Roman"/>
              </a:rPr>
              <a:t>companies.</a:t>
            </a:r>
            <a:endParaRPr dirty="0">
              <a:cs typeface="Times New Roman"/>
            </a:endParaRP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dirty="0">
              <a:cs typeface="Times New Roman"/>
            </a:endParaRPr>
          </a:p>
          <a:p>
            <a:pPr marL="163005" marR="140599" indent="-151802"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</a:t>
            </a:r>
            <a:r>
              <a:rPr spc="31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required</a:t>
            </a:r>
            <a:r>
              <a:rPr spc="-4" dirty="0">
                <a:cs typeface="Times New Roman"/>
              </a:rPr>
              <a:t> </a:t>
            </a:r>
            <a:r>
              <a:rPr dirty="0">
                <a:cs typeface="Times New Roman"/>
              </a:rPr>
              <a:t>CMMC </a:t>
            </a:r>
            <a:r>
              <a:rPr spc="66" dirty="0">
                <a:cs typeface="Times New Roman"/>
              </a:rPr>
              <a:t>level</a:t>
            </a:r>
            <a:r>
              <a:rPr spc="22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(notionally</a:t>
            </a:r>
            <a:r>
              <a:rPr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between</a:t>
            </a:r>
            <a:r>
              <a:rPr spc="4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1</a:t>
            </a:r>
            <a:r>
              <a:rPr spc="22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–</a:t>
            </a:r>
            <a:r>
              <a:rPr spc="31" dirty="0">
                <a:cs typeface="Times New Roman"/>
              </a:rPr>
              <a:t> 5)</a:t>
            </a:r>
            <a:r>
              <a:rPr spc="22" dirty="0">
                <a:cs typeface="Times New Roman"/>
              </a:rPr>
              <a:t> </a:t>
            </a:r>
            <a:r>
              <a:rPr spc="57" dirty="0">
                <a:cs typeface="Times New Roman"/>
              </a:rPr>
              <a:t>for</a:t>
            </a:r>
            <a:r>
              <a:rPr spc="31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</a:t>
            </a:r>
            <a:r>
              <a:rPr spc="31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specific</a:t>
            </a:r>
            <a:r>
              <a:rPr spc="9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contract</a:t>
            </a:r>
            <a:r>
              <a:rPr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will</a:t>
            </a:r>
            <a:r>
              <a:rPr spc="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be</a:t>
            </a:r>
            <a:r>
              <a:rPr spc="31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contained  </a:t>
            </a:r>
            <a:r>
              <a:rPr spc="66" dirty="0">
                <a:cs typeface="Times New Roman"/>
              </a:rPr>
              <a:t>in</a:t>
            </a:r>
            <a:r>
              <a:rPr spc="9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</a:t>
            </a:r>
            <a:r>
              <a:rPr spc="22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RFP</a:t>
            </a:r>
            <a:r>
              <a:rPr dirty="0">
                <a:cs typeface="Times New Roman"/>
              </a:rPr>
              <a:t> </a:t>
            </a:r>
            <a:r>
              <a:rPr spc="124" dirty="0">
                <a:cs typeface="Times New Roman"/>
              </a:rPr>
              <a:t>sections</a:t>
            </a:r>
            <a:r>
              <a:rPr spc="-9" dirty="0">
                <a:cs typeface="Times New Roman"/>
              </a:rPr>
              <a:t> </a:t>
            </a:r>
            <a:r>
              <a:rPr dirty="0">
                <a:cs typeface="Times New Roman"/>
              </a:rPr>
              <a:t>L </a:t>
            </a:r>
            <a:r>
              <a:rPr spc="-71" dirty="0">
                <a:cs typeface="Times New Roman"/>
              </a:rPr>
              <a:t>&amp;</a:t>
            </a:r>
            <a:r>
              <a:rPr spc="31" dirty="0">
                <a:cs typeface="Times New Roman"/>
              </a:rPr>
              <a:t> </a:t>
            </a:r>
            <a:r>
              <a:rPr spc="-13" dirty="0">
                <a:cs typeface="Times New Roman"/>
              </a:rPr>
              <a:t>M,</a:t>
            </a:r>
            <a:r>
              <a:rPr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</a:t>
            </a:r>
            <a:r>
              <a:rPr spc="22"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will</a:t>
            </a:r>
            <a:r>
              <a:rPr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be</a:t>
            </a:r>
            <a:r>
              <a:rPr spc="13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</a:t>
            </a:r>
            <a:r>
              <a:rPr spc="22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“</a:t>
            </a:r>
            <a:r>
              <a:rPr b="1" spc="93" dirty="0">
                <a:solidFill>
                  <a:srgbClr val="FF0000"/>
                </a:solidFill>
                <a:cs typeface="Times New Roman"/>
              </a:rPr>
              <a:t>go/no-go</a:t>
            </a:r>
            <a:r>
              <a:rPr b="1" spc="9" dirty="0">
                <a:solidFill>
                  <a:srgbClr val="FF0000"/>
                </a:solidFill>
                <a:cs typeface="Times New Roman"/>
              </a:rPr>
              <a:t> </a:t>
            </a:r>
            <a:r>
              <a:rPr b="1" spc="93" dirty="0">
                <a:solidFill>
                  <a:srgbClr val="FF0000"/>
                </a:solidFill>
                <a:cs typeface="Times New Roman"/>
              </a:rPr>
              <a:t>decision</a:t>
            </a:r>
            <a:r>
              <a:rPr spc="93" dirty="0">
                <a:cs typeface="Times New Roman"/>
              </a:rPr>
              <a:t>”.</a:t>
            </a:r>
            <a:endParaRPr dirty="0">
              <a:cs typeface="Times New Roman"/>
            </a:endParaRP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dirty="0">
              <a:cs typeface="Times New Roman"/>
            </a:endParaRPr>
          </a:p>
          <a:p>
            <a:pPr marL="163005" marR="308086" indent="-151802">
              <a:spcBef>
                <a:spcPts val="4"/>
              </a:spcBef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</a:t>
            </a:r>
            <a:r>
              <a:rPr spc="26" dirty="0">
                <a:cs typeface="Times New Roman"/>
              </a:rPr>
              <a:t> </a:t>
            </a:r>
            <a:r>
              <a:rPr dirty="0">
                <a:cs typeface="Times New Roman"/>
              </a:rPr>
              <a:t>CMMC </a:t>
            </a:r>
            <a:r>
              <a:rPr spc="132" dirty="0">
                <a:cs typeface="Times New Roman"/>
              </a:rPr>
              <a:t>must</a:t>
            </a:r>
            <a:r>
              <a:rPr spc="31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be</a:t>
            </a:r>
            <a:r>
              <a:rPr spc="22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semi-automated</a:t>
            </a:r>
            <a:r>
              <a:rPr spc="-9" dirty="0">
                <a:cs typeface="Times New Roman"/>
              </a:rPr>
              <a:t> </a:t>
            </a:r>
            <a:r>
              <a:rPr spc="101" dirty="0">
                <a:cs typeface="Times New Roman"/>
              </a:rPr>
              <a:t>and,</a:t>
            </a:r>
            <a:r>
              <a:rPr spc="26" dirty="0">
                <a:cs typeface="Times New Roman"/>
              </a:rPr>
              <a:t> </a:t>
            </a:r>
            <a:r>
              <a:rPr spc="115" dirty="0">
                <a:cs typeface="Times New Roman"/>
              </a:rPr>
              <a:t>more</a:t>
            </a:r>
            <a:r>
              <a:rPr spc="26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importantly,</a:t>
            </a:r>
            <a:r>
              <a:rPr spc="44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cost</a:t>
            </a:r>
            <a:r>
              <a:rPr spc="22" dirty="0">
                <a:cs typeface="Times New Roman"/>
              </a:rPr>
              <a:t> </a:t>
            </a:r>
            <a:r>
              <a:rPr spc="71" dirty="0">
                <a:cs typeface="Times New Roman"/>
              </a:rPr>
              <a:t>effective</a:t>
            </a:r>
            <a:r>
              <a:rPr spc="-4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enough</a:t>
            </a:r>
            <a:r>
              <a:rPr spc="22" dirty="0">
                <a:cs typeface="Times New Roman"/>
              </a:rPr>
              <a:t> </a:t>
            </a:r>
            <a:r>
              <a:rPr spc="163" dirty="0">
                <a:cs typeface="Times New Roman"/>
              </a:rPr>
              <a:t>so</a:t>
            </a:r>
            <a:r>
              <a:rPr spc="22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that  </a:t>
            </a:r>
            <a:r>
              <a:rPr spc="75" dirty="0">
                <a:cs typeface="Times New Roman"/>
              </a:rPr>
              <a:t>Small</a:t>
            </a:r>
            <a:r>
              <a:rPr spc="22" dirty="0">
                <a:cs typeface="Times New Roman"/>
              </a:rPr>
              <a:t> </a:t>
            </a:r>
            <a:r>
              <a:rPr spc="137" dirty="0">
                <a:cs typeface="Times New Roman"/>
              </a:rPr>
              <a:t>Businesses</a:t>
            </a:r>
            <a:r>
              <a:rPr spc="-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can</a:t>
            </a:r>
            <a:r>
              <a:rPr spc="9" dirty="0">
                <a:cs typeface="Times New Roman"/>
              </a:rPr>
              <a:t> </a:t>
            </a:r>
            <a:r>
              <a:rPr spc="101" dirty="0">
                <a:cs typeface="Times New Roman"/>
              </a:rPr>
              <a:t>achieve</a:t>
            </a:r>
            <a:r>
              <a:rPr spc="13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</a:t>
            </a:r>
            <a:r>
              <a:rPr spc="13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minimum</a:t>
            </a:r>
            <a:r>
              <a:rPr spc="9" dirty="0">
                <a:cs typeface="Times New Roman"/>
              </a:rPr>
              <a:t> </a:t>
            </a:r>
            <a:r>
              <a:rPr dirty="0">
                <a:cs typeface="Times New Roman"/>
              </a:rPr>
              <a:t>CMMC</a:t>
            </a:r>
            <a:r>
              <a:rPr spc="4"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level</a:t>
            </a:r>
            <a:r>
              <a:rPr spc="9" dirty="0">
                <a:cs typeface="Times New Roman"/>
              </a:rPr>
              <a:t> </a:t>
            </a:r>
            <a:r>
              <a:rPr spc="57" dirty="0">
                <a:cs typeface="Times New Roman"/>
              </a:rPr>
              <a:t>of</a:t>
            </a:r>
            <a:r>
              <a:rPr spc="26" dirty="0">
                <a:cs typeface="Times New Roman"/>
              </a:rPr>
              <a:t> </a:t>
            </a:r>
            <a:r>
              <a:rPr spc="44" dirty="0">
                <a:cs typeface="Times New Roman"/>
              </a:rPr>
              <a:t>1.</a:t>
            </a:r>
            <a:endParaRPr dirty="0">
              <a:cs typeface="Times New Roman"/>
            </a:endParaRP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dirty="0">
              <a:cs typeface="Times New Roman"/>
            </a:endParaRPr>
          </a:p>
          <a:p>
            <a:pPr marL="163005" marR="4482" indent="-151802">
              <a:buChar char="•"/>
              <a:tabLst>
                <a:tab pos="163566" algn="l"/>
                <a:tab pos="1105187" algn="l"/>
              </a:tabLst>
            </a:pPr>
            <a:r>
              <a:rPr spc="88" dirty="0">
                <a:cs typeface="Times New Roman"/>
              </a:rPr>
              <a:t>The</a:t>
            </a:r>
            <a:r>
              <a:rPr spc="31" dirty="0">
                <a:cs typeface="Times New Roman"/>
              </a:rPr>
              <a:t> </a:t>
            </a:r>
            <a:r>
              <a:rPr dirty="0">
                <a:cs typeface="Times New Roman"/>
              </a:rPr>
              <a:t>CMMC </a:t>
            </a:r>
            <a:r>
              <a:rPr spc="101" dirty="0">
                <a:cs typeface="Times New Roman"/>
              </a:rPr>
              <a:t>model</a:t>
            </a:r>
            <a:r>
              <a:rPr spc="31"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will</a:t>
            </a:r>
            <a:r>
              <a:rPr spc="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be</a:t>
            </a:r>
            <a:r>
              <a:rPr spc="31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agile</a:t>
            </a:r>
            <a:r>
              <a:rPr spc="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enough</a:t>
            </a:r>
            <a:r>
              <a:rPr spc="22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to</a:t>
            </a:r>
            <a:r>
              <a:rPr spc="22" dirty="0">
                <a:cs typeface="Times New Roman"/>
              </a:rPr>
              <a:t> </a:t>
            </a:r>
            <a:r>
              <a:rPr spc="115" dirty="0">
                <a:cs typeface="Times New Roman"/>
              </a:rPr>
              <a:t>adapt</a:t>
            </a:r>
            <a:r>
              <a:rPr spc="22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to</a:t>
            </a:r>
            <a:r>
              <a:rPr spc="26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emerging</a:t>
            </a:r>
            <a:r>
              <a:rPr spc="4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</a:t>
            </a:r>
            <a:r>
              <a:rPr spc="26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evolving</a:t>
            </a:r>
            <a:r>
              <a:rPr spc="22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cyber</a:t>
            </a:r>
            <a:r>
              <a:rPr spc="53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threats</a:t>
            </a:r>
            <a:r>
              <a:rPr spc="9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to</a:t>
            </a:r>
            <a:r>
              <a:rPr spc="26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  </a:t>
            </a:r>
            <a:r>
              <a:rPr dirty="0">
                <a:cs typeface="Times New Roman"/>
              </a:rPr>
              <a:t>DIB</a:t>
            </a:r>
            <a:r>
              <a:rPr spc="22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sector.	</a:t>
            </a:r>
            <a:r>
              <a:rPr dirty="0">
                <a:cs typeface="Times New Roman"/>
              </a:rPr>
              <a:t>A</a:t>
            </a:r>
            <a:r>
              <a:rPr spc="-18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neutral</a:t>
            </a:r>
            <a:r>
              <a:rPr spc="9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3rd</a:t>
            </a:r>
            <a:r>
              <a:rPr spc="9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party</a:t>
            </a:r>
            <a:r>
              <a:rPr spc="13" dirty="0">
                <a:cs typeface="Times New Roman"/>
              </a:rPr>
              <a:t> will</a:t>
            </a:r>
            <a:r>
              <a:rPr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maintain</a:t>
            </a:r>
            <a:r>
              <a:rPr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</a:t>
            </a:r>
            <a:r>
              <a:rPr spc="22" dirty="0">
                <a:cs typeface="Times New Roman"/>
              </a:rPr>
              <a:t> </a:t>
            </a:r>
            <a:r>
              <a:rPr spc="119" dirty="0">
                <a:cs typeface="Times New Roman"/>
              </a:rPr>
              <a:t>standard</a:t>
            </a:r>
            <a:r>
              <a:rPr dirty="0">
                <a:cs typeface="Times New Roman"/>
              </a:rPr>
              <a:t> </a:t>
            </a:r>
            <a:r>
              <a:rPr spc="66" dirty="0">
                <a:cs typeface="Times New Roman"/>
              </a:rPr>
              <a:t>for</a:t>
            </a:r>
            <a:r>
              <a:rPr spc="31" dirty="0">
                <a:cs typeface="Times New Roman"/>
              </a:rPr>
              <a:t> </a:t>
            </a:r>
            <a:r>
              <a:rPr spc="110" dirty="0">
                <a:cs typeface="Times New Roman"/>
              </a:rPr>
              <a:t>the</a:t>
            </a:r>
            <a:r>
              <a:rPr spc="13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Department</a:t>
            </a:r>
            <a:r>
              <a:rPr spc="88" dirty="0" smtClean="0">
                <a:cs typeface="Times New Roman"/>
              </a:rPr>
              <a:t>.</a:t>
            </a:r>
            <a:endParaRPr lang="en-US" spc="88" dirty="0" smtClean="0">
              <a:cs typeface="Times New Roman"/>
            </a:endParaRPr>
          </a:p>
          <a:p>
            <a:pPr marL="163005" marR="4482" indent="-151802">
              <a:buChar char="•"/>
              <a:tabLst>
                <a:tab pos="163566" algn="l"/>
                <a:tab pos="1105187" algn="l"/>
              </a:tabLst>
            </a:pPr>
            <a:endParaRPr dirty="0">
              <a:cs typeface="Times New Roman"/>
            </a:endParaRPr>
          </a:p>
          <a:p>
            <a:pPr marL="163005" marR="58816" indent="-151802">
              <a:buChar char="•"/>
              <a:tabLst>
                <a:tab pos="163566" algn="l"/>
              </a:tabLst>
            </a:pPr>
            <a:r>
              <a:rPr spc="88" dirty="0">
                <a:cs typeface="Times New Roman"/>
              </a:rPr>
              <a:t>The </a:t>
            </a:r>
            <a:r>
              <a:rPr dirty="0">
                <a:cs typeface="Times New Roman"/>
              </a:rPr>
              <a:t>CMMC </a:t>
            </a:r>
            <a:r>
              <a:rPr spc="22" dirty="0">
                <a:cs typeface="Times New Roman"/>
              </a:rPr>
              <a:t>will </a:t>
            </a:r>
            <a:r>
              <a:rPr spc="93" dirty="0">
                <a:cs typeface="Times New Roman"/>
              </a:rPr>
              <a:t>include </a:t>
            </a:r>
            <a:r>
              <a:rPr spc="110" dirty="0">
                <a:cs typeface="Times New Roman"/>
              </a:rPr>
              <a:t>the development </a:t>
            </a:r>
            <a:r>
              <a:rPr spc="132" dirty="0">
                <a:cs typeface="Times New Roman"/>
              </a:rPr>
              <a:t>and </a:t>
            </a:r>
            <a:r>
              <a:rPr spc="97" dirty="0">
                <a:cs typeface="Times New Roman"/>
              </a:rPr>
              <a:t>deployment </a:t>
            </a:r>
            <a:r>
              <a:rPr spc="66" dirty="0">
                <a:cs typeface="Times New Roman"/>
              </a:rPr>
              <a:t>of </a:t>
            </a:r>
            <a:r>
              <a:rPr spc="132" dirty="0">
                <a:cs typeface="Times New Roman"/>
              </a:rPr>
              <a:t>a </a:t>
            </a:r>
            <a:r>
              <a:rPr spc="79" dirty="0">
                <a:cs typeface="Times New Roman"/>
              </a:rPr>
              <a:t>tool </a:t>
            </a:r>
            <a:r>
              <a:rPr spc="93" dirty="0">
                <a:cs typeface="Times New Roman"/>
              </a:rPr>
              <a:t>that </a:t>
            </a:r>
            <a:r>
              <a:rPr spc="88" dirty="0">
                <a:cs typeface="Times New Roman"/>
              </a:rPr>
              <a:t>3rd party  </a:t>
            </a:r>
            <a:r>
              <a:rPr spc="97" dirty="0">
                <a:cs typeface="Times New Roman"/>
              </a:rPr>
              <a:t>cybersecurity</a:t>
            </a:r>
            <a:r>
              <a:rPr spc="35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certifiers</a:t>
            </a:r>
            <a:r>
              <a:rPr dirty="0">
                <a:cs typeface="Times New Roman"/>
              </a:rPr>
              <a:t> </a:t>
            </a:r>
            <a:r>
              <a:rPr spc="13" dirty="0">
                <a:cs typeface="Times New Roman"/>
              </a:rPr>
              <a:t>will</a:t>
            </a:r>
            <a:r>
              <a:rPr dirty="0">
                <a:cs typeface="Times New Roman"/>
              </a:rPr>
              <a:t> </a:t>
            </a:r>
            <a:r>
              <a:rPr spc="154" dirty="0">
                <a:cs typeface="Times New Roman"/>
              </a:rPr>
              <a:t>use</a:t>
            </a:r>
            <a:r>
              <a:rPr spc="35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to</a:t>
            </a:r>
            <a:r>
              <a:rPr spc="22" dirty="0">
                <a:cs typeface="Times New Roman"/>
              </a:rPr>
              <a:t> </a:t>
            </a:r>
            <a:r>
              <a:rPr spc="119" dirty="0">
                <a:cs typeface="Times New Roman"/>
              </a:rPr>
              <a:t>conduct</a:t>
            </a:r>
            <a:r>
              <a:rPr spc="22" dirty="0">
                <a:cs typeface="Times New Roman"/>
              </a:rPr>
              <a:t> </a:t>
            </a:r>
            <a:r>
              <a:rPr spc="97" dirty="0">
                <a:cs typeface="Times New Roman"/>
              </a:rPr>
              <a:t>audits,</a:t>
            </a:r>
            <a:r>
              <a:rPr spc="9" dirty="0">
                <a:cs typeface="Times New Roman"/>
              </a:rPr>
              <a:t> </a:t>
            </a:r>
            <a:r>
              <a:rPr spc="79" dirty="0">
                <a:cs typeface="Times New Roman"/>
              </a:rPr>
              <a:t>collect</a:t>
            </a:r>
            <a:r>
              <a:rPr spc="13" dirty="0">
                <a:cs typeface="Times New Roman"/>
              </a:rPr>
              <a:t> </a:t>
            </a:r>
            <a:r>
              <a:rPr spc="93" dirty="0">
                <a:cs typeface="Times New Roman"/>
              </a:rPr>
              <a:t>metrics,</a:t>
            </a:r>
            <a:r>
              <a:rPr spc="9" dirty="0">
                <a:cs typeface="Times New Roman"/>
              </a:rPr>
              <a:t> </a:t>
            </a:r>
            <a:r>
              <a:rPr spc="132" dirty="0">
                <a:cs typeface="Times New Roman"/>
              </a:rPr>
              <a:t>and</a:t>
            </a:r>
            <a:r>
              <a:rPr spc="31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inform</a:t>
            </a:r>
            <a:r>
              <a:rPr spc="4" dirty="0">
                <a:cs typeface="Times New Roman"/>
              </a:rPr>
              <a:t> </a:t>
            </a:r>
            <a:r>
              <a:rPr spc="79" dirty="0">
                <a:cs typeface="Times New Roman"/>
              </a:rPr>
              <a:t>risk</a:t>
            </a:r>
            <a:r>
              <a:rPr spc="22" dirty="0">
                <a:cs typeface="Times New Roman"/>
              </a:rPr>
              <a:t> </a:t>
            </a:r>
            <a:r>
              <a:rPr spc="75" dirty="0">
                <a:cs typeface="Times New Roman"/>
              </a:rPr>
              <a:t>mitigation  </a:t>
            </a:r>
            <a:r>
              <a:rPr spc="66" dirty="0">
                <a:cs typeface="Times New Roman"/>
              </a:rPr>
              <a:t>for </a:t>
            </a:r>
            <a:r>
              <a:rPr spc="110" dirty="0">
                <a:cs typeface="Times New Roman"/>
              </a:rPr>
              <a:t>the </a:t>
            </a:r>
            <a:r>
              <a:rPr spc="88" dirty="0">
                <a:cs typeface="Times New Roman"/>
              </a:rPr>
              <a:t>entire </a:t>
            </a:r>
            <a:r>
              <a:rPr spc="110" dirty="0">
                <a:cs typeface="Times New Roman"/>
              </a:rPr>
              <a:t>supply</a:t>
            </a:r>
            <a:r>
              <a:rPr spc="-202" dirty="0">
                <a:cs typeface="Times New Roman"/>
              </a:rPr>
              <a:t> </a:t>
            </a:r>
            <a:r>
              <a:rPr spc="88" dirty="0">
                <a:cs typeface="Times New Roman"/>
              </a:rPr>
              <a:t>chain.</a:t>
            </a:r>
            <a:endParaRPr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440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6412" y="2743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Questions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5286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DCMA 101</a:t>
            </a:r>
          </a:p>
          <a:p>
            <a:r>
              <a:rPr lang="en-US" dirty="0" smtClean="0"/>
              <a:t>DCMA vs DCAA</a:t>
            </a:r>
          </a:p>
          <a:p>
            <a:r>
              <a:rPr lang="en-US" dirty="0" smtClean="0"/>
              <a:t>DIB</a:t>
            </a:r>
          </a:p>
          <a:p>
            <a:r>
              <a:rPr lang="en-US" dirty="0" smtClean="0"/>
              <a:t>CMMC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1318732"/>
            <a:ext cx="8475513" cy="47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stCxn id="16388" idx="2"/>
          </p:cNvCxnSpPr>
          <p:nvPr/>
        </p:nvCxnSpPr>
        <p:spPr>
          <a:xfrm flipH="1">
            <a:off x="2166904" y="3700482"/>
            <a:ext cx="4231" cy="438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68204" y="2746375"/>
            <a:ext cx="3605861" cy="954107"/>
          </a:xfrm>
          <a:prstGeom prst="rect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Under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Secretary of </a:t>
            </a: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Defense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Acquisition &amp; Sustainment)</a:t>
            </a: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70810" y="4006394"/>
            <a:ext cx="2971026" cy="644525"/>
          </a:xfrm>
          <a:prstGeom prst="rect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Defense Contract Management Agency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266089" y="2749551"/>
            <a:ext cx="3453500" cy="933449"/>
          </a:xfrm>
          <a:prstGeom prst="rect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Chairman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Joint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Chiefs </a:t>
            </a: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of Staff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423703" y="1822450"/>
            <a:ext cx="5307218" cy="479425"/>
          </a:xfrm>
          <a:prstGeom prst="rect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Secretary of Defense</a:t>
            </a: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8062400" y="2768600"/>
            <a:ext cx="3453500" cy="933449"/>
          </a:xfrm>
          <a:prstGeom prst="rect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Buying Commands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156323" y="2505985"/>
            <a:ext cx="7620130" cy="149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6388" idx="0"/>
          </p:cNvCxnSpPr>
          <p:nvPr/>
        </p:nvCxnSpPr>
        <p:spPr>
          <a:xfrm rot="5400000">
            <a:off x="2044134" y="2619374"/>
            <a:ext cx="25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0"/>
          </p:cNvCxnSpPr>
          <p:nvPr/>
        </p:nvCxnSpPr>
        <p:spPr>
          <a:xfrm rot="5400000" flipH="1" flipV="1">
            <a:off x="9670088" y="2649536"/>
            <a:ext cx="238126" cy="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6390" idx="0"/>
          </p:cNvCxnSpPr>
          <p:nvPr/>
        </p:nvCxnSpPr>
        <p:spPr>
          <a:xfrm>
            <a:off x="5980143" y="2301874"/>
            <a:ext cx="12697" cy="447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16389" idx="3"/>
            <a:endCxn id="16390" idx="2"/>
          </p:cNvCxnSpPr>
          <p:nvPr/>
        </p:nvCxnSpPr>
        <p:spPr>
          <a:xfrm flipV="1">
            <a:off x="3641836" y="3683000"/>
            <a:ext cx="2351003" cy="645657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4790885" y="4196368"/>
            <a:ext cx="2378514" cy="246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  Combat Support Agency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8" name="Shape 57"/>
          <p:cNvCxnSpPr>
            <a:endCxn id="36" idx="2"/>
          </p:cNvCxnSpPr>
          <p:nvPr/>
        </p:nvCxnSpPr>
        <p:spPr>
          <a:xfrm flipV="1">
            <a:off x="2183831" y="3702049"/>
            <a:ext cx="7605319" cy="1788659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8049704" y="3806824"/>
            <a:ext cx="1550072" cy="5285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412942" y="3871772"/>
            <a:ext cx="58663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Army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8416170" y="4138844"/>
            <a:ext cx="1550072" cy="528534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8747760" y="4203793"/>
            <a:ext cx="56143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Navy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962332" y="4519190"/>
            <a:ext cx="1550072" cy="528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9146105" y="4555163"/>
            <a:ext cx="84645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Air Force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9557337" y="4822335"/>
            <a:ext cx="1550072" cy="528534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9832121" y="4847297"/>
            <a:ext cx="79829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Marines</a:t>
            </a: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4888055" y="5327646"/>
            <a:ext cx="2378514" cy="246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  Contract Administration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0179475" y="5126735"/>
            <a:ext cx="1550072" cy="52853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Defense Logistics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Agency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42D1-BD75-4427-9575-775B5B22BD32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Acquisition Community</a:t>
            </a:r>
            <a:endParaRPr lang="en-US" dirty="0"/>
          </a:p>
        </p:txBody>
      </p:sp>
      <p:cxnSp>
        <p:nvCxnSpPr>
          <p:cNvPr id="10" name="Straight Connector 9"/>
          <p:cNvCxnSpPr>
            <a:stCxn id="16389" idx="2"/>
          </p:cNvCxnSpPr>
          <p:nvPr/>
        </p:nvCxnSpPr>
        <p:spPr>
          <a:xfrm>
            <a:off x="2156323" y="4650919"/>
            <a:ext cx="0" cy="8302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E348-0F19-4CF8-94C3-9E72E53A2DBF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  DCMA Chartered Mission (DoD Directive 5105.64)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“Mission:  DCMA performs Contract Administration Services (CAS) for DoD, other authorized Fed Agencies, foreign gov’ts, int’l organizations, and others as authorized.</a:t>
            </a: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742727" lvl="1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guidance on roles and responsibilities for contract administration and management outlined in FAR 42.302 and DFARS 242.302</a:t>
            </a:r>
          </a:p>
          <a:p>
            <a:pPr marL="298837" lvl="1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099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727" lvl="1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Predominant workload delegations are on major production type contracts.  Other type contracts delegations accepted on case by case basis.</a:t>
            </a:r>
          </a:p>
          <a:p>
            <a:pPr marL="298837" lvl="1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742727" lvl="1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99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where contract administration is generally retained by the military services include:</a:t>
            </a:r>
          </a:p>
          <a:p>
            <a:pPr marL="1099232" lvl="3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SUPSHIPS contracts</a:t>
            </a:r>
          </a:p>
          <a:p>
            <a:pPr marL="1099232" lvl="3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Naval Research contracts</a:t>
            </a:r>
          </a:p>
          <a:p>
            <a:pPr marL="1099232" lvl="3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Ammunition contracts</a:t>
            </a:r>
          </a:p>
          <a:p>
            <a:pPr marL="1099232" lvl="3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 Corps of Engineer contracts and most facilities type contracts</a:t>
            </a:r>
          </a:p>
          <a:p>
            <a:pPr marL="1099232" lvl="3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“Post, Camp, and Station” </a:t>
            </a:r>
            <a:r>
              <a:rPr lang="en-US" altLang="en-US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endParaRPr lang="en-US" sz="2099" dirty="0"/>
          </a:p>
        </p:txBody>
      </p:sp>
    </p:spTree>
    <p:extLst>
      <p:ext uri="{BB962C8B-B14F-4D97-AF65-F5344CB8AC3E}">
        <p14:creationId xmlns:p14="http://schemas.microsoft.com/office/powerpoint/2010/main" val="2332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7" y="1670920"/>
            <a:ext cx="3261891" cy="4272026"/>
          </a:xfrm>
          <a:prstGeom prst="rect">
            <a:avLst/>
          </a:prstGeom>
        </p:spPr>
      </p:pic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defTabSz="6855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27" indent="-285664" defTabSz="6855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57" indent="-228531" defTabSz="6855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20" indent="-228531" defTabSz="6855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83" indent="-228531" defTabSz="68559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46" indent="-228531" defTabSz="685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8531" defTabSz="685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71" indent="-228531" defTabSz="685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034" indent="-228531" defTabSz="685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5871E6-3BD1-4A4F-AB21-902289BE3C99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777">
              <a:defRPr/>
            </a:pPr>
            <a:r>
              <a:rPr lang="en-US" sz="3199" dirty="0"/>
              <a:t>DCMA Alignment to the SECDEF Priorities </a:t>
            </a:r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54717" y="1528091"/>
            <a:ext cx="8543124" cy="4414855"/>
            <a:chOff x="1523015" y="1454298"/>
            <a:chExt cx="5879129" cy="4330097"/>
          </a:xfrm>
        </p:grpSpPr>
        <p:grpSp>
          <p:nvGrpSpPr>
            <p:cNvPr id="8" name="Group 7"/>
            <p:cNvGrpSpPr/>
            <p:nvPr/>
          </p:nvGrpSpPr>
          <p:grpSpPr>
            <a:xfrm>
              <a:off x="1523015" y="1454298"/>
              <a:ext cx="5879129" cy="4330097"/>
              <a:chOff x="662698" y="1642022"/>
              <a:chExt cx="4369891" cy="43300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2698" y="1642022"/>
                <a:ext cx="395799" cy="11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6596" b="1" dirty="0">
                    <a:solidFill>
                      <a:srgbClr val="00B050"/>
                    </a:solidFill>
                    <a:latin typeface="Calibri"/>
                    <a:sym typeface="Wingdings 2" panose="05020102010507070707" pitchFamily="18" charset="2"/>
                  </a:rPr>
                  <a:t></a:t>
                </a:r>
                <a:endParaRPr lang="en-US" sz="6596" b="1" dirty="0">
                  <a:solidFill>
                    <a:srgbClr val="00B050"/>
                  </a:solidFill>
                  <a:latin typeface="Calibri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2698" y="3008740"/>
                <a:ext cx="395799" cy="11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6596" b="1" dirty="0">
                    <a:solidFill>
                      <a:srgbClr val="00B050"/>
                    </a:solidFill>
                    <a:latin typeface="Calibri"/>
                    <a:sym typeface="Wingdings 2" panose="05020102010507070707" pitchFamily="18" charset="2"/>
                  </a:rPr>
                  <a:t></a:t>
                </a:r>
                <a:endParaRPr lang="en-US" sz="6596" b="1" dirty="0">
                  <a:solidFill>
                    <a:srgbClr val="00B050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37802" y="1701803"/>
                <a:ext cx="3794787" cy="4270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7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Support to the Warfighter</a:t>
                </a:r>
              </a:p>
              <a:p>
                <a:pPr marL="682420" lvl="1" indent="-342797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Enhanced product delivery for lethality and readiness</a:t>
                </a:r>
              </a:p>
              <a:p>
                <a:pPr marL="688768" lvl="1" indent="-349145">
                  <a:buFont typeface="Arial" panose="020B0604020202020204" pitchFamily="34" charset="0"/>
                  <a:buChar char="•"/>
                  <a:tabLst>
                    <a:tab pos="852232" algn="l"/>
                  </a:tabLst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Increased Affordability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7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Support to our Allies</a:t>
                </a:r>
              </a:p>
              <a:p>
                <a:pPr marL="688768" lvl="1" indent="-349145">
                  <a:buFont typeface="Arial" panose="020B0604020202020204" pitchFamily="34" charset="0"/>
                  <a:buChar char="•"/>
                  <a:tabLst>
                    <a:tab pos="852232" algn="l"/>
                  </a:tabLst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Foreign Military Sales</a:t>
                </a:r>
              </a:p>
              <a:p>
                <a:pPr marL="688768" lvl="1" indent="-349145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852232" algn="l"/>
                  </a:tabLst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International Presence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7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Business Reforms</a:t>
                </a:r>
              </a:p>
              <a:p>
                <a:pPr marL="688768" lvl="1" indent="-349145">
                  <a:buFont typeface="Arial" panose="020B0604020202020204" pitchFamily="34" charset="0"/>
                  <a:buChar char="•"/>
                  <a:tabLst>
                    <a:tab pos="852232" algn="l"/>
                  </a:tabLst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Commercial Items </a:t>
                </a:r>
              </a:p>
              <a:p>
                <a:pPr marL="688768" lvl="1" indent="-349145">
                  <a:buFont typeface="Arial" panose="020B0604020202020204" pitchFamily="34" charset="0"/>
                  <a:buChar char="•"/>
                  <a:tabLst>
                    <a:tab pos="852232" algn="l"/>
                  </a:tabLst>
                  <a:defRPr/>
                </a:pPr>
                <a:r>
                  <a:rPr lang="en-US" sz="2399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Canceling Funds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23015" y="4323123"/>
              <a:ext cx="532497" cy="110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6596" b="1" dirty="0">
                  <a:solidFill>
                    <a:srgbClr val="00B050"/>
                  </a:solidFill>
                  <a:latin typeface="Calibri"/>
                  <a:sym typeface="Wingdings 2" panose="05020102010507070707" pitchFamily="18" charset="2"/>
                </a:rPr>
                <a:t></a:t>
              </a:r>
              <a:endParaRPr lang="en-US" sz="6596" b="1" dirty="0">
                <a:solidFill>
                  <a:srgbClr val="00B05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540" y="1753037"/>
          <a:ext cx="6094412" cy="402309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41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 Contract Amount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$5.2 trillion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Obligated Amount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$2.111 trillion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Serviced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Contractor Locations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19,355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Active Contracts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348,866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Contract Unliquidated Obligations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$288.4 billion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ACAT I (IAC, IC, ID) &amp; II Programs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Aircraft Accepted (FY18)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1,136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Aircraft Acceptance Flying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Hours (FY17)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15,025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Oversight of Government Property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$152.5 billion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Progress Payments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$19.4 billion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Performance-based Payments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$12.5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billion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62433" marR="162433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45038" y="6323847"/>
            <a:ext cx="1113477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1QFY19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42D1-BD75-4427-9575-775B5B22BD32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Scope of Work and Span of Control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09225" y="1229876"/>
            <a:ext cx="203169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Scope of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5098" y="1229877"/>
            <a:ext cx="2157145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Span of Control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/>
          </p:nvPr>
        </p:nvGraphicFramePr>
        <p:xfrm>
          <a:off x="6627673" y="1753036"/>
          <a:ext cx="5332611" cy="219705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26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 Workforce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12,193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Civilian</a:t>
                      </a: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11,641</a:t>
                      </a: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79587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Military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(Active Duty – 375, Reserve – 177)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Budget Authority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$1.4599 billion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Reimbursable Target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$238.9 million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856" marR="121856" marT="45708" marB="4570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7675" y="4338003"/>
            <a:ext cx="5330840" cy="14373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999" b="1" dirty="0">
                <a:solidFill>
                  <a:prstClr val="black"/>
                </a:solidFill>
                <a:latin typeface="Calibri"/>
              </a:rPr>
              <a:t>DCMA authorize </a:t>
            </a:r>
            <a:r>
              <a:rPr lang="en-US" sz="2999" b="1" u="sng" dirty="0">
                <a:solidFill>
                  <a:prstClr val="black"/>
                </a:solidFill>
                <a:latin typeface="Calibri"/>
              </a:rPr>
              <a:t>$678.4 </a:t>
            </a:r>
            <a:r>
              <a:rPr lang="en-US" sz="2999" b="1" u="sng" dirty="0">
                <a:solidFill>
                  <a:prstClr val="black"/>
                </a:solidFill>
              </a:rPr>
              <a:t>million</a:t>
            </a:r>
            <a:r>
              <a:rPr lang="en-US" sz="2999" b="1" dirty="0">
                <a:solidFill>
                  <a:prstClr val="black"/>
                </a:solidFill>
              </a:rPr>
              <a:t> in contractor payments </a:t>
            </a:r>
          </a:p>
          <a:p>
            <a:pPr algn="ctr"/>
            <a:r>
              <a:rPr lang="en-US" sz="2999" b="1" dirty="0">
                <a:solidFill>
                  <a:prstClr val="black"/>
                </a:solidFill>
              </a:rPr>
              <a:t>per business day.</a:t>
            </a:r>
            <a:endParaRPr lang="en-US" sz="2999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8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2018 Product </a:t>
            </a:r>
            <a:r>
              <a:rPr lang="en-US" sz="3200" dirty="0" smtClean="0"/>
              <a:t>Deliveries by Platform</a:t>
            </a:r>
            <a:endParaRPr lang="en-US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-152361" y="995996"/>
          <a:ext cx="12188825" cy="517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323" y="5647451"/>
            <a:ext cx="1488418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/>
              <a:t>$19B Total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4" y="5185906"/>
            <a:ext cx="2760743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/>
              <a:t>Other, 7.71% ($1.5B)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9" y="6208165"/>
            <a:ext cx="5797257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i="1" dirty="0"/>
              <a:t>Source: Contract Workload </a:t>
            </a:r>
            <a:r>
              <a:rPr lang="en-US" sz="1799" i="1" dirty="0" err="1"/>
              <a:t>eTool</a:t>
            </a:r>
            <a:r>
              <a:rPr lang="en-US" sz="1799" i="1" dirty="0"/>
              <a:t> Ad Hoc Report (11 Dec 18)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0153" y="6492079"/>
            <a:ext cx="2844059" cy="365030"/>
          </a:xfrm>
        </p:spPr>
        <p:txBody>
          <a:bodyPr/>
          <a:lstStyle/>
          <a:p>
            <a:pPr defTabSz="914126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91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99" dirty="0" smtClean="0"/>
              <a:t>        FY18 </a:t>
            </a:r>
            <a:r>
              <a:rPr lang="en-US" sz="3199" dirty="0"/>
              <a:t>Platform/Program Deliveries (Unit Cost &gt;$1M)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60" y="1219776"/>
            <a:ext cx="5484971" cy="457080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Aircraft: 355 ($12.5B)</a:t>
            </a:r>
            <a:endParaRPr lang="en-US" dirty="0"/>
          </a:p>
          <a:p>
            <a:r>
              <a:rPr lang="en-US" dirty="0"/>
              <a:t>Space Vehicle (Advanced </a:t>
            </a:r>
            <a:r>
              <a:rPr lang="en-US" dirty="0" smtClean="0"/>
              <a:t>Extremely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Frequency </a:t>
            </a:r>
            <a:r>
              <a:rPr lang="en-US" dirty="0" smtClean="0"/>
              <a:t>AEHF-4): 1 ($1.9B)</a:t>
            </a:r>
            <a:endParaRPr lang="en-US" dirty="0"/>
          </a:p>
          <a:p>
            <a:r>
              <a:rPr lang="en-US" dirty="0" smtClean="0"/>
              <a:t>Missiles: 537 ($1.7B)</a:t>
            </a:r>
            <a:endParaRPr lang="en-US" dirty="0"/>
          </a:p>
          <a:p>
            <a:r>
              <a:rPr lang="en-US" dirty="0"/>
              <a:t>Combat </a:t>
            </a:r>
            <a:r>
              <a:rPr lang="en-US" dirty="0" smtClean="0"/>
              <a:t>Vehicle: 357* ($1.4B)</a:t>
            </a:r>
            <a:endParaRPr lang="en-US" dirty="0"/>
          </a:p>
          <a:p>
            <a:r>
              <a:rPr lang="en-US" dirty="0"/>
              <a:t>Missile </a:t>
            </a:r>
            <a:r>
              <a:rPr lang="en-US" dirty="0" smtClean="0"/>
              <a:t>System: 53 ($462.3M)</a:t>
            </a:r>
            <a:endParaRPr lang="en-US" dirty="0"/>
          </a:p>
          <a:p>
            <a:r>
              <a:rPr lang="en-US" dirty="0"/>
              <a:t>Aircraft </a:t>
            </a:r>
            <a:r>
              <a:rPr lang="en-US" dirty="0" smtClean="0"/>
              <a:t>Engines: 111 ($318.9M)</a:t>
            </a:r>
            <a:endParaRPr lang="en-US" dirty="0"/>
          </a:p>
          <a:p>
            <a:r>
              <a:rPr lang="en-US" dirty="0" smtClean="0"/>
              <a:t>Systems: 79 ($301.4M)</a:t>
            </a:r>
            <a:endParaRPr lang="en-US" dirty="0"/>
          </a:p>
          <a:p>
            <a:r>
              <a:rPr lang="en-US" dirty="0"/>
              <a:t>Countermeasures (</a:t>
            </a:r>
            <a:r>
              <a:rPr lang="en-US" dirty="0" smtClean="0"/>
              <a:t>Electronic/Infrared): 64 ($166.2M)</a:t>
            </a:r>
            <a:endParaRPr lang="en-US" dirty="0"/>
          </a:p>
          <a:p>
            <a:r>
              <a:rPr lang="en-US" dirty="0"/>
              <a:t>Targeting Pod (Sensor Enhancement</a:t>
            </a:r>
            <a:r>
              <a:rPr lang="en-US" dirty="0" smtClean="0"/>
              <a:t>): 51 ($76.4M)</a:t>
            </a:r>
            <a:endParaRPr lang="en-US" dirty="0"/>
          </a:p>
          <a:p>
            <a:r>
              <a:rPr lang="en-US" dirty="0"/>
              <a:t>Mine Detection </a:t>
            </a:r>
            <a:r>
              <a:rPr lang="en-US" dirty="0" smtClean="0"/>
              <a:t>Set: 4 ($37.9M)</a:t>
            </a:r>
            <a:endParaRPr lang="en-US" dirty="0"/>
          </a:p>
          <a:p>
            <a:r>
              <a:rPr lang="en-US" dirty="0"/>
              <a:t>Advanced Arresting </a:t>
            </a:r>
            <a:r>
              <a:rPr lang="en-US" dirty="0" smtClean="0"/>
              <a:t>Gear: 1 ($33.1M)</a:t>
            </a:r>
            <a:endParaRPr lang="en-US" dirty="0"/>
          </a:p>
          <a:p>
            <a:r>
              <a:rPr lang="en-US" dirty="0"/>
              <a:t>Assault </a:t>
            </a:r>
            <a:r>
              <a:rPr lang="en-US" dirty="0" smtClean="0"/>
              <a:t>Bridge: 4 ($26M)</a:t>
            </a:r>
            <a:endParaRPr lang="en-US" dirty="0"/>
          </a:p>
          <a:p>
            <a:r>
              <a:rPr lang="en-US" dirty="0" smtClean="0"/>
              <a:t>Submersible: 2 ($20.4M)</a:t>
            </a:r>
            <a:endParaRPr lang="en-US" dirty="0"/>
          </a:p>
          <a:p>
            <a:r>
              <a:rPr lang="en-US" dirty="0"/>
              <a:t>Airborne Reconnaissance </a:t>
            </a:r>
            <a:r>
              <a:rPr lang="en-US" dirty="0" smtClean="0"/>
              <a:t>Pod: 1 ($12.5M)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Generator: 2 ($6.4M)</a:t>
            </a:r>
            <a:endParaRPr lang="en-US" dirty="0"/>
          </a:p>
        </p:txBody>
      </p:sp>
      <p:sp>
        <p:nvSpPr>
          <p:cNvPr id="4" name="Line Callout 2 (Accent Bar) 3"/>
          <p:cNvSpPr/>
          <p:nvPr/>
        </p:nvSpPr>
        <p:spPr>
          <a:xfrm>
            <a:off x="6094412" y="1239526"/>
            <a:ext cx="2513945" cy="1656213"/>
          </a:xfrm>
          <a:prstGeom prst="accentCallout2">
            <a:avLst>
              <a:gd name="adj1" fmla="val 18751"/>
              <a:gd name="adj2" fmla="val -1126"/>
              <a:gd name="adj3" fmla="val 7959"/>
              <a:gd name="adj4" fmla="val -18650"/>
              <a:gd name="adj5" fmla="val 8261"/>
              <a:gd name="adj6" fmla="val -136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43 Fighter ($3.4B)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189 Helicopter ($2.5B)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15 Anti-Submarine Warfare (ASW) ($2.1B)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27 Tiltrotor ($1.8B)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19 Transport ($1.3B)</a:t>
            </a:r>
          </a:p>
          <a:p>
            <a:r>
              <a:rPr lang="en-US" sz="1050" dirty="0">
                <a:solidFill>
                  <a:schemeClr val="tx1"/>
                </a:solidFill>
              </a:rPr>
              <a:t>39 UAV ($534.3M)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3 Early Warning ($433.8M)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16 Light Air Support ($289.1M)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 Electronic Warfare ($62.9M)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 Attack 2 ($43.1M)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 Trainer (JPATS) ($30M)</a:t>
            </a:r>
          </a:p>
        </p:txBody>
      </p:sp>
      <p:sp>
        <p:nvSpPr>
          <p:cNvPr id="5" name="Line Callout 2 (Accent Bar) 4"/>
          <p:cNvSpPr/>
          <p:nvPr/>
        </p:nvSpPr>
        <p:spPr>
          <a:xfrm>
            <a:off x="6094412" y="3093205"/>
            <a:ext cx="3047206" cy="1066522"/>
          </a:xfrm>
          <a:prstGeom prst="accentCallout2">
            <a:avLst>
              <a:gd name="adj1" fmla="val 18751"/>
              <a:gd name="adj2" fmla="val -1126"/>
              <a:gd name="adj3" fmla="val -64552"/>
              <a:gd name="adj4" fmla="val -17344"/>
              <a:gd name="adj5" fmla="val -64629"/>
              <a:gd name="adj6" fmla="val -8751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33 Lots* Joint Light Tactical Vehicle (JLTV) ($457M)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151 Armored (Stryker) ($363.2M)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35 Recovery ($244.2M)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86 Tank (M1 Abrams Upgrade) ($169.2M)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21 Field Artillery Support (PIM) ($82.4M)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20 Amphibious ($56.2M)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11 Light Armored (LATV Modernization) ($16.3M)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6094412" y="4343162"/>
            <a:ext cx="1980684" cy="1447423"/>
          </a:xfrm>
          <a:prstGeom prst="accentCallout2">
            <a:avLst>
              <a:gd name="adj1" fmla="val 18751"/>
              <a:gd name="adj2" fmla="val -1126"/>
              <a:gd name="adj3" fmla="val -77064"/>
              <a:gd name="adj4" fmla="val -33460"/>
              <a:gd name="adj5" fmla="val -77182"/>
              <a:gd name="adj6" fmla="val -166799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31 Radar ($180.5M)   </a:t>
            </a:r>
          </a:p>
          <a:p>
            <a:r>
              <a:rPr lang="en-US" sz="1050" dirty="0">
                <a:solidFill>
                  <a:schemeClr val="tx1"/>
                </a:solidFill>
              </a:rPr>
              <a:t>20 Target Sight ($53.4M)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11 Sonar ($35.9M)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7 Optical Sensor ( $11.2M)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 Mission Module ($6.4M)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 Imaging ($4.6M)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3 Sensor Netting ($4.6M)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2 Command &amp; Control ($3.2M)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 Electro Optical Sensor ($1.6M)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6105013" y="5941250"/>
            <a:ext cx="2274803" cy="444601"/>
          </a:xfrm>
          <a:prstGeom prst="accentCallout2">
            <a:avLst>
              <a:gd name="adj1" fmla="val 51624"/>
              <a:gd name="adj2" fmla="val -1394"/>
              <a:gd name="adj3" fmla="val -239414"/>
              <a:gd name="adj4" fmla="val -34120"/>
              <a:gd name="adj5" fmla="val -243120"/>
              <a:gd name="adj6" fmla="val -137819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1 Combat Submersible ($12.8M)</a:t>
            </a:r>
          </a:p>
          <a:p>
            <a:r>
              <a:rPr lang="en-US" sz="1050" dirty="0">
                <a:solidFill>
                  <a:schemeClr val="tx1"/>
                </a:solidFill>
              </a:rPr>
              <a:t>1 Unmanned Minesweeping 1 ($7.6M)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98" y="6019127"/>
            <a:ext cx="3996475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*JLTV – 33 lots delivered; total number JLTVs delivered is 1818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293979" y="1372136"/>
          <a:ext cx="2579496" cy="338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496">
                  <a:extLst>
                    <a:ext uri="{9D8B030D-6E8A-4147-A177-3AD203B41FA5}">
                      <a16:colId xmlns:a16="http://schemas.microsoft.com/office/drawing/2014/main" val="3647952265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Magnitude of Item Deliveries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590974295"/>
                  </a:ext>
                </a:extLst>
              </a:tr>
              <a:tr h="91416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 Items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528M items delivered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$64.7B total value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587123477"/>
                  </a:ext>
                </a:extLst>
              </a:tr>
              <a:tr h="91416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DLA Contract Items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99.3M items delivered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$8.9B total value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708989454"/>
                  </a:ext>
                </a:extLst>
              </a:tr>
              <a:tr h="91416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Program Items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2.6M items delivered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$31.7B total value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7280706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93979" y="5541243"/>
            <a:ext cx="2579496" cy="707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9" i="1" dirty="0">
                <a:latin typeface="Arial Rounded MT Bold" panose="020F0704030504030204" pitchFamily="34" charset="0"/>
              </a:rPr>
              <a:t>Direct Warfighter Support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0153" y="6492079"/>
            <a:ext cx="2844059" cy="365030"/>
          </a:xfrm>
        </p:spPr>
        <p:txBody>
          <a:bodyPr/>
          <a:lstStyle/>
          <a:p>
            <a:pPr defTabSz="914126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783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/>
          </p:cNvSpPr>
          <p:nvPr/>
        </p:nvSpPr>
        <p:spPr bwMode="auto">
          <a:xfrm>
            <a:off x="8075612" y="63214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9AA83A-3E76-4B58-B268-C195C1C48A50}" type="slidenum">
              <a:rPr lang="en-US" altLang="en-US" sz="1000" b="0">
                <a:solidFill>
                  <a:srgbClr val="FFFFFF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b="0">
              <a:solidFill>
                <a:srgbClr val="FFFFFF"/>
              </a:solidFill>
            </a:endParaRPr>
          </a:p>
        </p:txBody>
      </p:sp>
      <p:pic>
        <p:nvPicPr>
          <p:cNvPr id="8" name="Picture 2" descr="MP00217_[2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6445" y="685800"/>
            <a:ext cx="6273800" cy="2786062"/>
          </a:xfrm>
          <a:prstGeom prst="rect">
            <a:avLst/>
          </a:prstGeom>
          <a:noFill/>
          <a:effectLst>
            <a:outerShdw dist="50800" dir="7020000" sx="104000" sy="104000" algn="ctr" rotWithShape="0">
              <a:schemeClr val="tx1"/>
            </a:outerShdw>
          </a:effectLst>
        </p:spPr>
      </p:pic>
      <p:pic>
        <p:nvPicPr>
          <p:cNvPr id="10" name="Picture 5" descr="MP00547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0676" y="3595242"/>
            <a:ext cx="6835775" cy="261461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3888463" y="1337171"/>
            <a:ext cx="4028398" cy="1700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571214" y="1745318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Virginia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149725" y="4304854"/>
            <a:ext cx="206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North Carolina</a:t>
            </a: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4591050" y="2941192"/>
            <a:ext cx="96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/>
              <a:t>Blacksburg</a:t>
            </a:r>
          </a:p>
        </p:txBody>
      </p:sp>
      <p:sp>
        <p:nvSpPr>
          <p:cNvPr id="13323" name="TextBox 36"/>
          <p:cNvSpPr txBox="1">
            <a:spLocks noChangeArrowheads="1"/>
          </p:cNvSpPr>
          <p:nvPr/>
        </p:nvSpPr>
        <p:spPr bwMode="auto">
          <a:xfrm>
            <a:off x="2762250" y="4466779"/>
            <a:ext cx="893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/>
              <a:t>Asheville</a:t>
            </a:r>
          </a:p>
        </p:txBody>
      </p:sp>
      <p:sp>
        <p:nvSpPr>
          <p:cNvPr id="13324" name="TextBox 37"/>
          <p:cNvSpPr txBox="1">
            <a:spLocks noChangeArrowheads="1"/>
          </p:cNvSpPr>
          <p:nvPr/>
        </p:nvSpPr>
        <p:spPr bwMode="auto">
          <a:xfrm>
            <a:off x="5455553" y="2296085"/>
            <a:ext cx="1356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Charlottesville</a:t>
            </a:r>
          </a:p>
        </p:txBody>
      </p:sp>
      <p:sp>
        <p:nvSpPr>
          <p:cNvPr id="13325" name="TextBox 39"/>
          <p:cNvSpPr txBox="1">
            <a:spLocks noChangeArrowheads="1"/>
          </p:cNvSpPr>
          <p:nvPr/>
        </p:nvSpPr>
        <p:spPr bwMode="auto">
          <a:xfrm>
            <a:off x="6534516" y="4672509"/>
            <a:ext cx="1077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Goldsboro / SJAFB</a:t>
            </a:r>
          </a:p>
        </p:txBody>
      </p:sp>
      <p:sp>
        <p:nvSpPr>
          <p:cNvPr id="13326" name="TextBox 40"/>
          <p:cNvSpPr txBox="1">
            <a:spLocks noChangeArrowheads="1"/>
          </p:cNvSpPr>
          <p:nvPr/>
        </p:nvSpPr>
        <p:spPr bwMode="auto">
          <a:xfrm>
            <a:off x="4507589" y="3960368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Greensboro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54296" y="2421565"/>
            <a:ext cx="1260879" cy="6089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4"/>
          </p:cNvCxnSpPr>
          <p:nvPr/>
        </p:nvCxnSpPr>
        <p:spPr>
          <a:xfrm flipV="1">
            <a:off x="3275012" y="3068262"/>
            <a:ext cx="4664784" cy="12810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"/>
          </p:cNvCxnSpPr>
          <p:nvPr/>
        </p:nvCxnSpPr>
        <p:spPr>
          <a:xfrm flipV="1">
            <a:off x="5601342" y="3055492"/>
            <a:ext cx="2313832" cy="97141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5" idx="4"/>
          </p:cNvCxnSpPr>
          <p:nvPr/>
        </p:nvCxnSpPr>
        <p:spPr>
          <a:xfrm flipV="1">
            <a:off x="7073162" y="3058250"/>
            <a:ext cx="866635" cy="152045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3046412" y="4261991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5372742" y="3931097"/>
            <a:ext cx="228600" cy="2508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6844561" y="4491385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6521878" y="2307265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156200" y="2874517"/>
            <a:ext cx="2783596" cy="18455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8326674" y="3032260"/>
            <a:ext cx="2284493" cy="2579501"/>
          </a:xfrm>
          <a:prstGeom prst="roundRect">
            <a:avLst/>
          </a:prstGeom>
          <a:solidFill>
            <a:srgbClr val="EEC1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4625" indent="-174625"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altLang="en-US" sz="1200" u="sng" dirty="0">
                <a:solidFill>
                  <a:schemeClr val="tx1"/>
                </a:solidFill>
              </a:rPr>
              <a:t>REMOTE SITES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altLang="en-US" sz="12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Vesta</a:t>
            </a:r>
            <a:r>
              <a:rPr lang="en-US" altLang="en-US" sz="1200" dirty="0">
                <a:solidFill>
                  <a:schemeClr val="tx1"/>
                </a:solidFill>
              </a:rPr>
              <a:t>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Radford,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Orange,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Roanoke,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Marion,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Black Mountain,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Rutherfordton,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Shelby, NC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Valdese,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Charlotte/Monroe,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Rocky Mount, NC</a:t>
            </a:r>
          </a:p>
        </p:txBody>
      </p:sp>
      <p:sp>
        <p:nvSpPr>
          <p:cNvPr id="13361" name="Text Box 6"/>
          <p:cNvSpPr txBox="1">
            <a:spLocks noChangeArrowheads="1"/>
          </p:cNvSpPr>
          <p:nvPr/>
        </p:nvSpPr>
        <p:spPr bwMode="auto">
          <a:xfrm>
            <a:off x="1636036" y="898580"/>
            <a:ext cx="2871552" cy="878538"/>
          </a:xfrm>
          <a:prstGeom prst="roundRect">
            <a:avLst/>
          </a:prstGeom>
          <a:solidFill>
            <a:srgbClr val="EEC1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4625" indent="-174625"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 u="sng" dirty="0">
                <a:solidFill>
                  <a:schemeClr val="tx1"/>
                </a:solidFill>
              </a:rPr>
              <a:t>DCMA HAMPTON, Ft Eustis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12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16.5K Total Contracts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1,342 Contractors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7978999" y="921614"/>
            <a:ext cx="2579211" cy="490347"/>
          </a:xfrm>
          <a:prstGeom prst="round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r>
              <a:rPr lang="en-US" altLang="en-US" sz="1200" b="1" dirty="0"/>
              <a:t>96,000+ Square Miles</a:t>
            </a:r>
          </a:p>
          <a:p>
            <a:pPr eaLnBrk="1" hangingPunct="1">
              <a:lnSpc>
                <a:spcPct val="95000"/>
              </a:lnSpc>
              <a:buFontTx/>
              <a:buChar char="•"/>
              <a:defRPr/>
            </a:pPr>
            <a:r>
              <a:rPr lang="en-US" altLang="en-US" sz="1200" b="1" dirty="0"/>
              <a:t>235 Hampton Team Members</a:t>
            </a:r>
          </a:p>
        </p:txBody>
      </p:sp>
      <p:sp>
        <p:nvSpPr>
          <p:cNvPr id="12" name="Freeform 11"/>
          <p:cNvSpPr/>
          <p:nvPr/>
        </p:nvSpPr>
        <p:spPr>
          <a:xfrm>
            <a:off x="6965371" y="1156843"/>
            <a:ext cx="543741" cy="400373"/>
          </a:xfrm>
          <a:custGeom>
            <a:avLst/>
            <a:gdLst>
              <a:gd name="connsiteX0" fmla="*/ 210366 w 543741"/>
              <a:gd name="connsiteY0" fmla="*/ 323 h 400373"/>
              <a:gd name="connsiteX1" fmla="*/ 191316 w 543741"/>
              <a:gd name="connsiteY1" fmla="*/ 47948 h 400373"/>
              <a:gd name="connsiteX2" fmla="*/ 162741 w 543741"/>
              <a:gd name="connsiteY2" fmla="*/ 66998 h 400373"/>
              <a:gd name="connsiteX3" fmla="*/ 153216 w 543741"/>
              <a:gd name="connsiteY3" fmla="*/ 95573 h 400373"/>
              <a:gd name="connsiteX4" fmla="*/ 96066 w 543741"/>
              <a:gd name="connsiteY4" fmla="*/ 124148 h 400373"/>
              <a:gd name="connsiteX5" fmla="*/ 10341 w 543741"/>
              <a:gd name="connsiteY5" fmla="*/ 190823 h 400373"/>
              <a:gd name="connsiteX6" fmla="*/ 816 w 543741"/>
              <a:gd name="connsiteY6" fmla="*/ 219398 h 400373"/>
              <a:gd name="connsiteX7" fmla="*/ 29391 w 543741"/>
              <a:gd name="connsiteY7" fmla="*/ 238448 h 400373"/>
              <a:gd name="connsiteX8" fmla="*/ 86541 w 543741"/>
              <a:gd name="connsiteY8" fmla="*/ 257498 h 400373"/>
              <a:gd name="connsiteX9" fmla="*/ 115116 w 543741"/>
              <a:gd name="connsiteY9" fmla="*/ 267023 h 400373"/>
              <a:gd name="connsiteX10" fmla="*/ 181791 w 543741"/>
              <a:gd name="connsiteY10" fmla="*/ 276548 h 400373"/>
              <a:gd name="connsiteX11" fmla="*/ 238941 w 543741"/>
              <a:gd name="connsiteY11" fmla="*/ 286073 h 400373"/>
              <a:gd name="connsiteX12" fmla="*/ 296091 w 543741"/>
              <a:gd name="connsiteY12" fmla="*/ 305123 h 400373"/>
              <a:gd name="connsiteX13" fmla="*/ 353241 w 543741"/>
              <a:gd name="connsiteY13" fmla="*/ 333698 h 400373"/>
              <a:gd name="connsiteX14" fmla="*/ 381816 w 543741"/>
              <a:gd name="connsiteY14" fmla="*/ 352748 h 400373"/>
              <a:gd name="connsiteX15" fmla="*/ 400866 w 543741"/>
              <a:gd name="connsiteY15" fmla="*/ 381323 h 400373"/>
              <a:gd name="connsiteX16" fmla="*/ 419916 w 543741"/>
              <a:gd name="connsiteY16" fmla="*/ 352748 h 400373"/>
              <a:gd name="connsiteX17" fmla="*/ 448491 w 543741"/>
              <a:gd name="connsiteY17" fmla="*/ 333698 h 400373"/>
              <a:gd name="connsiteX18" fmla="*/ 467541 w 543741"/>
              <a:gd name="connsiteY18" fmla="*/ 295598 h 400373"/>
              <a:gd name="connsiteX19" fmla="*/ 477066 w 543741"/>
              <a:gd name="connsiteY19" fmla="*/ 257498 h 400373"/>
              <a:gd name="connsiteX20" fmla="*/ 515166 w 543741"/>
              <a:gd name="connsiteY20" fmla="*/ 200348 h 400373"/>
              <a:gd name="connsiteX21" fmla="*/ 496116 w 543741"/>
              <a:gd name="connsiteY21" fmla="*/ 228923 h 400373"/>
              <a:gd name="connsiteX22" fmla="*/ 467541 w 543741"/>
              <a:gd name="connsiteY22" fmla="*/ 295598 h 400373"/>
              <a:gd name="connsiteX23" fmla="*/ 438966 w 543741"/>
              <a:gd name="connsiteY23" fmla="*/ 314648 h 400373"/>
              <a:gd name="connsiteX24" fmla="*/ 419916 w 543741"/>
              <a:gd name="connsiteY24" fmla="*/ 371798 h 400373"/>
              <a:gd name="connsiteX25" fmla="*/ 410391 w 543741"/>
              <a:gd name="connsiteY25" fmla="*/ 400373 h 400373"/>
              <a:gd name="connsiteX26" fmla="*/ 419916 w 543741"/>
              <a:gd name="connsiteY26" fmla="*/ 295598 h 400373"/>
              <a:gd name="connsiteX27" fmla="*/ 429441 w 543741"/>
              <a:gd name="connsiteY27" fmla="*/ 267023 h 400373"/>
              <a:gd name="connsiteX28" fmla="*/ 458016 w 543741"/>
              <a:gd name="connsiteY28" fmla="*/ 257498 h 400373"/>
              <a:gd name="connsiteX29" fmla="*/ 524691 w 543741"/>
              <a:gd name="connsiteY29" fmla="*/ 181298 h 400373"/>
              <a:gd name="connsiteX30" fmla="*/ 543741 w 543741"/>
              <a:gd name="connsiteY30" fmla="*/ 152723 h 400373"/>
              <a:gd name="connsiteX31" fmla="*/ 477066 w 543741"/>
              <a:gd name="connsiteY31" fmla="*/ 143198 h 400373"/>
              <a:gd name="connsiteX32" fmla="*/ 467541 w 543741"/>
              <a:gd name="connsiteY32" fmla="*/ 114623 h 400373"/>
              <a:gd name="connsiteX33" fmla="*/ 419916 w 543741"/>
              <a:gd name="connsiteY33" fmla="*/ 66998 h 400373"/>
              <a:gd name="connsiteX34" fmla="*/ 391341 w 543741"/>
              <a:gd name="connsiteY34" fmla="*/ 57473 h 400373"/>
              <a:gd name="connsiteX35" fmla="*/ 353241 w 543741"/>
              <a:gd name="connsiteY35" fmla="*/ 38423 h 400373"/>
              <a:gd name="connsiteX36" fmla="*/ 315141 w 543741"/>
              <a:gd name="connsiteY36" fmla="*/ 28898 h 400373"/>
              <a:gd name="connsiteX37" fmla="*/ 210366 w 543741"/>
              <a:gd name="connsiteY37" fmla="*/ 323 h 40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43741" h="400373">
                <a:moveTo>
                  <a:pt x="210366" y="323"/>
                </a:moveTo>
                <a:cubicBezTo>
                  <a:pt x="189728" y="3498"/>
                  <a:pt x="201254" y="34035"/>
                  <a:pt x="191316" y="47948"/>
                </a:cubicBezTo>
                <a:cubicBezTo>
                  <a:pt x="184662" y="57263"/>
                  <a:pt x="169892" y="58059"/>
                  <a:pt x="162741" y="66998"/>
                </a:cubicBezTo>
                <a:cubicBezTo>
                  <a:pt x="156469" y="74838"/>
                  <a:pt x="159488" y="87733"/>
                  <a:pt x="153216" y="95573"/>
                </a:cubicBezTo>
                <a:cubicBezTo>
                  <a:pt x="139787" y="112359"/>
                  <a:pt x="114890" y="117873"/>
                  <a:pt x="96066" y="124148"/>
                </a:cubicBezTo>
                <a:cubicBezTo>
                  <a:pt x="27708" y="169720"/>
                  <a:pt x="55105" y="146059"/>
                  <a:pt x="10341" y="190823"/>
                </a:cubicBezTo>
                <a:cubicBezTo>
                  <a:pt x="7166" y="200348"/>
                  <a:pt x="-2913" y="210076"/>
                  <a:pt x="816" y="219398"/>
                </a:cubicBezTo>
                <a:cubicBezTo>
                  <a:pt x="5068" y="230027"/>
                  <a:pt x="18930" y="233799"/>
                  <a:pt x="29391" y="238448"/>
                </a:cubicBezTo>
                <a:cubicBezTo>
                  <a:pt x="47741" y="246603"/>
                  <a:pt x="67491" y="251148"/>
                  <a:pt x="86541" y="257498"/>
                </a:cubicBezTo>
                <a:lnTo>
                  <a:pt x="115116" y="267023"/>
                </a:lnTo>
                <a:cubicBezTo>
                  <a:pt x="136415" y="274123"/>
                  <a:pt x="159601" y="273134"/>
                  <a:pt x="181791" y="276548"/>
                </a:cubicBezTo>
                <a:cubicBezTo>
                  <a:pt x="200879" y="279485"/>
                  <a:pt x="219891" y="282898"/>
                  <a:pt x="238941" y="286073"/>
                </a:cubicBezTo>
                <a:cubicBezTo>
                  <a:pt x="257991" y="292423"/>
                  <a:pt x="279383" y="293984"/>
                  <a:pt x="296091" y="305123"/>
                </a:cubicBezTo>
                <a:cubicBezTo>
                  <a:pt x="333020" y="329742"/>
                  <a:pt x="313806" y="320553"/>
                  <a:pt x="353241" y="333698"/>
                </a:cubicBezTo>
                <a:cubicBezTo>
                  <a:pt x="362766" y="340048"/>
                  <a:pt x="373721" y="344653"/>
                  <a:pt x="381816" y="352748"/>
                </a:cubicBezTo>
                <a:cubicBezTo>
                  <a:pt x="389911" y="360843"/>
                  <a:pt x="389418" y="381323"/>
                  <a:pt x="400866" y="381323"/>
                </a:cubicBezTo>
                <a:cubicBezTo>
                  <a:pt x="412314" y="381323"/>
                  <a:pt x="411821" y="360843"/>
                  <a:pt x="419916" y="352748"/>
                </a:cubicBezTo>
                <a:cubicBezTo>
                  <a:pt x="428011" y="344653"/>
                  <a:pt x="438966" y="340048"/>
                  <a:pt x="448491" y="333698"/>
                </a:cubicBezTo>
                <a:cubicBezTo>
                  <a:pt x="454841" y="320998"/>
                  <a:pt x="462555" y="308893"/>
                  <a:pt x="467541" y="295598"/>
                </a:cubicBezTo>
                <a:cubicBezTo>
                  <a:pt x="472138" y="283341"/>
                  <a:pt x="471212" y="269207"/>
                  <a:pt x="477066" y="257498"/>
                </a:cubicBezTo>
                <a:cubicBezTo>
                  <a:pt x="487305" y="237020"/>
                  <a:pt x="502466" y="219398"/>
                  <a:pt x="515166" y="200348"/>
                </a:cubicBezTo>
                <a:lnTo>
                  <a:pt x="496116" y="228923"/>
                </a:lnTo>
                <a:cubicBezTo>
                  <a:pt x="488829" y="258070"/>
                  <a:pt x="489467" y="273672"/>
                  <a:pt x="467541" y="295598"/>
                </a:cubicBezTo>
                <a:cubicBezTo>
                  <a:pt x="459446" y="303693"/>
                  <a:pt x="448491" y="308298"/>
                  <a:pt x="438966" y="314648"/>
                </a:cubicBezTo>
                <a:lnTo>
                  <a:pt x="419916" y="371798"/>
                </a:lnTo>
                <a:lnTo>
                  <a:pt x="410391" y="400373"/>
                </a:lnTo>
                <a:cubicBezTo>
                  <a:pt x="413566" y="365448"/>
                  <a:pt x="414956" y="330315"/>
                  <a:pt x="419916" y="295598"/>
                </a:cubicBezTo>
                <a:cubicBezTo>
                  <a:pt x="421336" y="285659"/>
                  <a:pt x="422341" y="274123"/>
                  <a:pt x="429441" y="267023"/>
                </a:cubicBezTo>
                <a:cubicBezTo>
                  <a:pt x="436541" y="259923"/>
                  <a:pt x="448491" y="260673"/>
                  <a:pt x="458016" y="257498"/>
                </a:cubicBezTo>
                <a:cubicBezTo>
                  <a:pt x="505641" y="225748"/>
                  <a:pt x="480241" y="247973"/>
                  <a:pt x="524691" y="181298"/>
                </a:cubicBezTo>
                <a:lnTo>
                  <a:pt x="543741" y="152723"/>
                </a:lnTo>
                <a:cubicBezTo>
                  <a:pt x="521516" y="149548"/>
                  <a:pt x="497146" y="153238"/>
                  <a:pt x="477066" y="143198"/>
                </a:cubicBezTo>
                <a:cubicBezTo>
                  <a:pt x="468086" y="138708"/>
                  <a:pt x="472031" y="123603"/>
                  <a:pt x="467541" y="114623"/>
                </a:cubicBezTo>
                <a:cubicBezTo>
                  <a:pt x="454841" y="89223"/>
                  <a:pt x="445316" y="79698"/>
                  <a:pt x="419916" y="66998"/>
                </a:cubicBezTo>
                <a:cubicBezTo>
                  <a:pt x="410936" y="62508"/>
                  <a:pt x="400569" y="61428"/>
                  <a:pt x="391341" y="57473"/>
                </a:cubicBezTo>
                <a:cubicBezTo>
                  <a:pt x="378290" y="51880"/>
                  <a:pt x="366536" y="43409"/>
                  <a:pt x="353241" y="38423"/>
                </a:cubicBezTo>
                <a:cubicBezTo>
                  <a:pt x="340984" y="33826"/>
                  <a:pt x="328100" y="30749"/>
                  <a:pt x="315141" y="28898"/>
                </a:cubicBezTo>
                <a:cubicBezTo>
                  <a:pt x="239620" y="18109"/>
                  <a:pt x="231004" y="-2852"/>
                  <a:pt x="210366" y="3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5036343" y="2757323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" name="TextBox 37"/>
          <p:cNvSpPr txBox="1">
            <a:spLocks noChangeArrowheads="1"/>
          </p:cNvSpPr>
          <p:nvPr/>
        </p:nvSpPr>
        <p:spPr bwMode="auto">
          <a:xfrm>
            <a:off x="6876208" y="2961442"/>
            <a:ext cx="877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Richmond</a:t>
            </a: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6844561" y="1296522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58" name="Straight Connector 57"/>
          <p:cNvCxnSpPr>
            <a:stCxn id="54" idx="3"/>
          </p:cNvCxnSpPr>
          <p:nvPr/>
        </p:nvCxnSpPr>
        <p:spPr>
          <a:xfrm>
            <a:off x="7029503" y="1525121"/>
            <a:ext cx="872627" cy="15006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37"/>
          <p:cNvSpPr txBox="1">
            <a:spLocks noChangeArrowheads="1"/>
          </p:cNvSpPr>
          <p:nvPr/>
        </p:nvSpPr>
        <p:spPr bwMode="auto">
          <a:xfrm>
            <a:off x="6024749" y="1248275"/>
            <a:ext cx="1356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Manassas</a:t>
            </a:r>
          </a:p>
        </p:txBody>
      </p:sp>
      <p:sp>
        <p:nvSpPr>
          <p:cNvPr id="69" name="TextBox 40"/>
          <p:cNvSpPr txBox="1">
            <a:spLocks noChangeArrowheads="1"/>
          </p:cNvSpPr>
          <p:nvPr/>
        </p:nvSpPr>
        <p:spPr bwMode="auto">
          <a:xfrm>
            <a:off x="5622661" y="4017518"/>
            <a:ext cx="7548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Raleigh</a:t>
            </a:r>
          </a:p>
        </p:txBody>
      </p: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5601890" y="4727279"/>
            <a:ext cx="1077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FT Bragg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312129" y="3061118"/>
            <a:ext cx="1624363" cy="10324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296944" y="3076120"/>
            <a:ext cx="1630728" cy="15963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utoShape 22"/>
          <p:cNvSpPr>
            <a:spLocks noChangeArrowheads="1"/>
          </p:cNvSpPr>
          <p:nvPr/>
        </p:nvSpPr>
        <p:spPr bwMode="auto">
          <a:xfrm>
            <a:off x="6184668" y="4539805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auto">
          <a:xfrm>
            <a:off x="6191537" y="398418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3446712" y="4386709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4-Point Star 75"/>
          <p:cNvSpPr/>
          <p:nvPr/>
        </p:nvSpPr>
        <p:spPr>
          <a:xfrm>
            <a:off x="3979825" y="4205642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4-Point Star 76"/>
          <p:cNvSpPr/>
          <p:nvPr/>
        </p:nvSpPr>
        <p:spPr>
          <a:xfrm>
            <a:off x="3809747" y="4654106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4-Point Star 77"/>
          <p:cNvSpPr/>
          <p:nvPr/>
        </p:nvSpPr>
        <p:spPr>
          <a:xfrm>
            <a:off x="4690071" y="4853781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4-Point Star 78"/>
          <p:cNvSpPr/>
          <p:nvPr/>
        </p:nvSpPr>
        <p:spPr>
          <a:xfrm>
            <a:off x="6446258" y="5365975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4-Point Star 79"/>
          <p:cNvSpPr/>
          <p:nvPr/>
        </p:nvSpPr>
        <p:spPr>
          <a:xfrm>
            <a:off x="6570083" y="4308706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4-Point Star 80"/>
          <p:cNvSpPr/>
          <p:nvPr/>
        </p:nvSpPr>
        <p:spPr>
          <a:xfrm>
            <a:off x="7110324" y="3997330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4-Point Star 81"/>
          <p:cNvSpPr/>
          <p:nvPr/>
        </p:nvSpPr>
        <p:spPr>
          <a:xfrm>
            <a:off x="4191264" y="3195986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4-Point Star 82"/>
          <p:cNvSpPr/>
          <p:nvPr/>
        </p:nvSpPr>
        <p:spPr>
          <a:xfrm>
            <a:off x="4884738" y="3224561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4-Point Star 83"/>
          <p:cNvSpPr/>
          <p:nvPr/>
        </p:nvSpPr>
        <p:spPr>
          <a:xfrm>
            <a:off x="4731657" y="2815967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4-Point Star 84"/>
          <p:cNvSpPr/>
          <p:nvPr/>
        </p:nvSpPr>
        <p:spPr>
          <a:xfrm>
            <a:off x="5437188" y="2633906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4-Point Star 85"/>
          <p:cNvSpPr/>
          <p:nvPr/>
        </p:nvSpPr>
        <p:spPr>
          <a:xfrm>
            <a:off x="6811762" y="1883999"/>
            <a:ext cx="123825" cy="12337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68" idx="1"/>
          </p:cNvCxnSpPr>
          <p:nvPr/>
        </p:nvCxnSpPr>
        <p:spPr>
          <a:xfrm>
            <a:off x="7208332" y="2880068"/>
            <a:ext cx="734524" cy="1810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utoShape 22"/>
          <p:cNvSpPr>
            <a:spLocks noChangeArrowheads="1"/>
          </p:cNvSpPr>
          <p:nvPr/>
        </p:nvSpPr>
        <p:spPr bwMode="auto">
          <a:xfrm>
            <a:off x="7208332" y="279275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7759700" y="2877691"/>
            <a:ext cx="315912" cy="3175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8" name="4-Point Star 87"/>
          <p:cNvSpPr>
            <a:spLocks noChangeAspect="1"/>
          </p:cNvSpPr>
          <p:nvPr/>
        </p:nvSpPr>
        <p:spPr>
          <a:xfrm>
            <a:off x="8513983" y="3123050"/>
            <a:ext cx="367083" cy="365760"/>
          </a:xfrm>
          <a:prstGeom prst="star4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>
            <a:off x="1608506" y="1967616"/>
            <a:ext cx="2500081" cy="2059287"/>
          </a:xfrm>
          <a:prstGeom prst="roundRect">
            <a:avLst/>
          </a:prstGeom>
          <a:solidFill>
            <a:srgbClr val="EEC1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4625" indent="-174625"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100" u="sng" dirty="0">
                <a:solidFill>
                  <a:schemeClr val="tx1"/>
                </a:solidFill>
              </a:rPr>
              <a:t>PRIMARY FIELD OFFICES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11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Richmond,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Charlottesville,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Manassas, VA (M/P)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Blacksburg, VA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Asheville,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Greensboro,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Raleigh,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FT Bragg/Fayetteville, NC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1100" dirty="0">
                <a:solidFill>
                  <a:schemeClr val="tx1"/>
                </a:solidFill>
              </a:rPr>
              <a:t>SJAFB/Goldsboro, NC</a:t>
            </a:r>
          </a:p>
        </p:txBody>
      </p:sp>
      <p:sp>
        <p:nvSpPr>
          <p:cNvPr id="90" name="AutoShape 22"/>
          <p:cNvSpPr>
            <a:spLocks noChangeArrowheads="1"/>
          </p:cNvSpPr>
          <p:nvPr/>
        </p:nvSpPr>
        <p:spPr bwMode="auto">
          <a:xfrm>
            <a:off x="1736564" y="930774"/>
            <a:ext cx="315912" cy="3175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" name="AutoShape 22"/>
          <p:cNvSpPr>
            <a:spLocks noChangeArrowheads="1"/>
          </p:cNvSpPr>
          <p:nvPr/>
        </p:nvSpPr>
        <p:spPr bwMode="auto">
          <a:xfrm>
            <a:off x="1725631" y="2056798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" name="TextBox 37"/>
          <p:cNvSpPr txBox="1">
            <a:spLocks noChangeArrowheads="1"/>
          </p:cNvSpPr>
          <p:nvPr/>
        </p:nvSpPr>
        <p:spPr bwMode="auto">
          <a:xfrm>
            <a:off x="8192823" y="2741188"/>
            <a:ext cx="1356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0" dirty="0"/>
              <a:t>Fort Eustis, VA</a:t>
            </a:r>
          </a:p>
        </p:txBody>
      </p:sp>
      <p:sp>
        <p:nvSpPr>
          <p:cNvPr id="59" name="Horizontal Scroll 58"/>
          <p:cNvSpPr/>
          <p:nvPr/>
        </p:nvSpPr>
        <p:spPr>
          <a:xfrm>
            <a:off x="1979612" y="6096001"/>
            <a:ext cx="8308018" cy="558109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CDR Ron Hoak, SC, USN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-6411" y="0"/>
            <a:ext cx="12196823" cy="646176"/>
          </a:xfrm>
        </p:spPr>
        <p:txBody>
          <a:bodyPr>
            <a:noAutofit/>
          </a:bodyPr>
          <a:lstStyle/>
          <a:p>
            <a:r>
              <a:rPr lang="en-US" sz="3199" dirty="0" smtClean="0"/>
              <a:t>        </a:t>
            </a:r>
            <a:r>
              <a:rPr lang="fr-FR" sz="3199" dirty="0"/>
              <a:t>DCMA Hampton, Fort </a:t>
            </a:r>
            <a:r>
              <a:rPr lang="fr-FR" sz="3199" dirty="0" err="1"/>
              <a:t>Eustis</a:t>
            </a:r>
            <a:r>
              <a:rPr lang="fr-FR" sz="3199" dirty="0"/>
              <a:t> </a:t>
            </a:r>
            <a:r>
              <a:rPr lang="fr-FR" sz="3199" dirty="0" smtClean="0"/>
              <a:t>VA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407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MA_Wide_Brief_Template_odell-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E18A294B7FE4790AAA7D02429CD0D" ma:contentTypeVersion="2" ma:contentTypeDescription="Create a new document." ma:contentTypeScope="" ma:versionID="3157284fe54835fa9da4e423d71fc213">
  <xsd:schema xmlns:xsd="http://www.w3.org/2001/XMLSchema" xmlns:xs="http://www.w3.org/2001/XMLSchema" xmlns:p="http://schemas.microsoft.com/office/2006/metadata/properties" xmlns:ns2="e82d5ff3-8fa0-4e1e-b3a7-72c5c01a69c4" targetNamespace="http://schemas.microsoft.com/office/2006/metadata/properties" ma:root="true" ma:fieldsID="be1656a97288a5f729189ce877d7545d" ns2:_="">
    <xsd:import namespace="e82d5ff3-8fa0-4e1e-b3a7-72c5c01a69c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5ff3-8fa0-4e1e-b3a7-72c5c01a69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9A4CC-F0AD-4D48-89B5-DFF7DF465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5ff3-8fa0-4e1e-b3a7-72c5c01a6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F4FEA-52A2-4C7C-8C78-2CC02414A7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89E41B-5289-4AD3-8834-4A8279216C93}">
  <ds:schemaRefs>
    <ds:schemaRef ds:uri="e82d5ff3-8fa0-4e1e-b3a7-72c5c01a69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DCMA_Wide_Brief_Template_odell-Update</Template>
  <TotalTime>1803</TotalTime>
  <Words>1746</Words>
  <Application>Microsoft Office PowerPoint</Application>
  <PresentationFormat>Custom</PresentationFormat>
  <Paragraphs>367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Rounded MT Bold</vt:lpstr>
      <vt:lpstr>Calibri</vt:lpstr>
      <vt:lpstr>Tahoma</vt:lpstr>
      <vt:lpstr>Times New Roman</vt:lpstr>
      <vt:lpstr>Wingdings 2</vt:lpstr>
      <vt:lpstr>DCMA_Wide_Brief_Template_odell-Update</vt:lpstr>
      <vt:lpstr>American Society of Naval Engineers - Tidewater Section Dinner</vt:lpstr>
      <vt:lpstr>Agenda</vt:lpstr>
      <vt:lpstr>Defense Acquisition Community</vt:lpstr>
      <vt:lpstr>         DCMA Chartered Mission (DoD Directive 5105.64)</vt:lpstr>
      <vt:lpstr>DCMA Alignment to the SECDEF Priorities </vt:lpstr>
      <vt:lpstr>Scope of Work and Span of Control</vt:lpstr>
      <vt:lpstr>2018 Product Deliveries by Platform</vt:lpstr>
      <vt:lpstr>        FY18 Platform/Program Deliveries (Unit Cost &gt;$1M)</vt:lpstr>
      <vt:lpstr>        DCMA Hampton, Fort Eustis VA</vt:lpstr>
      <vt:lpstr>Where DCMA Contributes by Phase</vt:lpstr>
      <vt:lpstr>DCMA vs DCAA</vt:lpstr>
      <vt:lpstr>System Status and Withholds</vt:lpstr>
      <vt:lpstr>DCMA EVMS Center Summary</vt:lpstr>
      <vt:lpstr>DIB Company Characteristics</vt:lpstr>
      <vt:lpstr>DIB Cybersecurity Posture</vt:lpstr>
      <vt:lpstr>        Cybersecurity Maturity Model Certification (CMMC) </vt:lpstr>
      <vt:lpstr>PowerPoint Presentation</vt:lpstr>
    </vt:vector>
  </TitlesOfParts>
  <Company>DCMA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DCMA COUNCIL MEETING TEMPLATE (Decision Brief)</dc:title>
  <dc:creator>O'Dell, Sarah A.</dc:creator>
  <cp:lastModifiedBy>1242113930@mil</cp:lastModifiedBy>
  <cp:revision>130</cp:revision>
  <cp:lastPrinted>2015-11-17T19:50:24Z</cp:lastPrinted>
  <dcterms:created xsi:type="dcterms:W3CDTF">2015-11-09T15:15:42Z</dcterms:created>
  <dcterms:modified xsi:type="dcterms:W3CDTF">2020-02-19T15:45:02Z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0x0101000D0E18A294B7FE4790AAA7D02429CD0D</vt:lpwstr>
  </property>
  <property fmtid="{D5CDD505-2E9C-101B-9397-08002B2CF9AE}" pid="3" name="Order">
    <vt:r8>1400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