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261"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154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B1876-57ED-4F42-AA44-A32495AF063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DE9BB99-C8B0-4B75-BF2A-362BA46C06C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441727E-FB47-4470-81DA-5AA87CCBFE44}"/>
              </a:ext>
            </a:extLst>
          </p:cNvPr>
          <p:cNvSpPr>
            <a:spLocks noGrp="1"/>
          </p:cNvSpPr>
          <p:nvPr>
            <p:ph type="dt" sz="half" idx="10"/>
          </p:nvPr>
        </p:nvSpPr>
        <p:spPr/>
        <p:txBody>
          <a:bodyPr/>
          <a:lstStyle/>
          <a:p>
            <a:fld id="{4EB303B0-1027-4A8D-AB4E-8112E53B8D08}" type="datetimeFigureOut">
              <a:rPr lang="en-US" smtClean="0"/>
              <a:t>9/16/2019</a:t>
            </a:fld>
            <a:endParaRPr lang="en-US"/>
          </a:p>
        </p:txBody>
      </p:sp>
      <p:sp>
        <p:nvSpPr>
          <p:cNvPr id="5" name="Footer Placeholder 4">
            <a:extLst>
              <a:ext uri="{FF2B5EF4-FFF2-40B4-BE49-F238E27FC236}">
                <a16:creationId xmlns:a16="http://schemas.microsoft.com/office/drawing/2014/main" id="{A9ACA991-CF93-404F-8BBC-B92F8E38B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FFAC4A-4795-460C-A56B-341538F18FC7}"/>
              </a:ext>
            </a:extLst>
          </p:cNvPr>
          <p:cNvSpPr>
            <a:spLocks noGrp="1"/>
          </p:cNvSpPr>
          <p:nvPr>
            <p:ph type="sldNum" sz="quarter" idx="12"/>
          </p:nvPr>
        </p:nvSpPr>
        <p:spPr/>
        <p:txBody>
          <a:bodyPr/>
          <a:lstStyle/>
          <a:p>
            <a:fld id="{ED8DC237-FF2C-4933-8A8C-6ADDBCEC741E}" type="slidenum">
              <a:rPr lang="en-US" smtClean="0"/>
              <a:t>‹#›</a:t>
            </a:fld>
            <a:endParaRPr lang="en-US"/>
          </a:p>
        </p:txBody>
      </p:sp>
    </p:spTree>
    <p:extLst>
      <p:ext uri="{BB962C8B-B14F-4D97-AF65-F5344CB8AC3E}">
        <p14:creationId xmlns:p14="http://schemas.microsoft.com/office/powerpoint/2010/main" val="110825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CA939-5C0D-490B-927F-B21C43BC5D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D2BFDC-87EC-4421-AB2B-0F3F9942A3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1C12B7-52BB-4A05-BE59-A09918E8E528}"/>
              </a:ext>
            </a:extLst>
          </p:cNvPr>
          <p:cNvSpPr>
            <a:spLocks noGrp="1"/>
          </p:cNvSpPr>
          <p:nvPr>
            <p:ph type="dt" sz="half" idx="10"/>
          </p:nvPr>
        </p:nvSpPr>
        <p:spPr/>
        <p:txBody>
          <a:bodyPr/>
          <a:lstStyle/>
          <a:p>
            <a:fld id="{4EB303B0-1027-4A8D-AB4E-8112E53B8D08}" type="datetimeFigureOut">
              <a:rPr lang="en-US" smtClean="0"/>
              <a:t>9/16/2019</a:t>
            </a:fld>
            <a:endParaRPr lang="en-US"/>
          </a:p>
        </p:txBody>
      </p:sp>
      <p:sp>
        <p:nvSpPr>
          <p:cNvPr id="5" name="Footer Placeholder 4">
            <a:extLst>
              <a:ext uri="{FF2B5EF4-FFF2-40B4-BE49-F238E27FC236}">
                <a16:creationId xmlns:a16="http://schemas.microsoft.com/office/drawing/2014/main" id="{5318C0B2-3D32-4686-91C1-A0DD843FF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427906-8B68-4C30-BBA0-F6097AFCCFEE}"/>
              </a:ext>
            </a:extLst>
          </p:cNvPr>
          <p:cNvSpPr>
            <a:spLocks noGrp="1"/>
          </p:cNvSpPr>
          <p:nvPr>
            <p:ph type="sldNum" sz="quarter" idx="12"/>
          </p:nvPr>
        </p:nvSpPr>
        <p:spPr/>
        <p:txBody>
          <a:bodyPr/>
          <a:lstStyle/>
          <a:p>
            <a:fld id="{ED8DC237-FF2C-4933-8A8C-6ADDBCEC741E}" type="slidenum">
              <a:rPr lang="en-US" smtClean="0"/>
              <a:t>‹#›</a:t>
            </a:fld>
            <a:endParaRPr lang="en-US"/>
          </a:p>
        </p:txBody>
      </p:sp>
    </p:spTree>
    <p:extLst>
      <p:ext uri="{BB962C8B-B14F-4D97-AF65-F5344CB8AC3E}">
        <p14:creationId xmlns:p14="http://schemas.microsoft.com/office/powerpoint/2010/main" val="61588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C15E91-6269-4DDD-99EF-1D51B86C712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486FAC-7B70-4153-9F56-E0FC4CB244C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AE7BA-4DD0-4617-8205-D7D099235BB2}"/>
              </a:ext>
            </a:extLst>
          </p:cNvPr>
          <p:cNvSpPr>
            <a:spLocks noGrp="1"/>
          </p:cNvSpPr>
          <p:nvPr>
            <p:ph type="dt" sz="half" idx="10"/>
          </p:nvPr>
        </p:nvSpPr>
        <p:spPr/>
        <p:txBody>
          <a:bodyPr/>
          <a:lstStyle/>
          <a:p>
            <a:fld id="{4EB303B0-1027-4A8D-AB4E-8112E53B8D08}" type="datetimeFigureOut">
              <a:rPr lang="en-US" smtClean="0"/>
              <a:t>9/16/2019</a:t>
            </a:fld>
            <a:endParaRPr lang="en-US"/>
          </a:p>
        </p:txBody>
      </p:sp>
      <p:sp>
        <p:nvSpPr>
          <p:cNvPr id="5" name="Footer Placeholder 4">
            <a:extLst>
              <a:ext uri="{FF2B5EF4-FFF2-40B4-BE49-F238E27FC236}">
                <a16:creationId xmlns:a16="http://schemas.microsoft.com/office/drawing/2014/main" id="{A38C7827-2427-4563-AC45-D4830EEDE2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DB3942-A69A-4D12-9F00-DD7A4E211E55}"/>
              </a:ext>
            </a:extLst>
          </p:cNvPr>
          <p:cNvSpPr>
            <a:spLocks noGrp="1"/>
          </p:cNvSpPr>
          <p:nvPr>
            <p:ph type="sldNum" sz="quarter" idx="12"/>
          </p:nvPr>
        </p:nvSpPr>
        <p:spPr/>
        <p:txBody>
          <a:bodyPr/>
          <a:lstStyle/>
          <a:p>
            <a:fld id="{ED8DC237-FF2C-4933-8A8C-6ADDBCEC741E}" type="slidenum">
              <a:rPr lang="en-US" smtClean="0"/>
              <a:t>‹#›</a:t>
            </a:fld>
            <a:endParaRPr lang="en-US"/>
          </a:p>
        </p:txBody>
      </p:sp>
    </p:spTree>
    <p:extLst>
      <p:ext uri="{BB962C8B-B14F-4D97-AF65-F5344CB8AC3E}">
        <p14:creationId xmlns:p14="http://schemas.microsoft.com/office/powerpoint/2010/main" val="189132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6E000-662E-44CD-BB5B-D30983557C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B79A9B-3788-4DC4-BFE5-1D9FE7CA90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46985-FA84-4A1E-B6B1-760473F2AD51}"/>
              </a:ext>
            </a:extLst>
          </p:cNvPr>
          <p:cNvSpPr>
            <a:spLocks noGrp="1"/>
          </p:cNvSpPr>
          <p:nvPr>
            <p:ph type="dt" sz="half" idx="10"/>
          </p:nvPr>
        </p:nvSpPr>
        <p:spPr/>
        <p:txBody>
          <a:bodyPr/>
          <a:lstStyle/>
          <a:p>
            <a:fld id="{4EB303B0-1027-4A8D-AB4E-8112E53B8D08}" type="datetimeFigureOut">
              <a:rPr lang="en-US" smtClean="0"/>
              <a:t>9/16/2019</a:t>
            </a:fld>
            <a:endParaRPr lang="en-US"/>
          </a:p>
        </p:txBody>
      </p:sp>
      <p:sp>
        <p:nvSpPr>
          <p:cNvPr id="5" name="Footer Placeholder 4">
            <a:extLst>
              <a:ext uri="{FF2B5EF4-FFF2-40B4-BE49-F238E27FC236}">
                <a16:creationId xmlns:a16="http://schemas.microsoft.com/office/drawing/2014/main" id="{B4569D8C-F4EA-4D85-B92C-0781EBE72F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4A9A5-5D24-4354-899D-DC54C2AAA96A}"/>
              </a:ext>
            </a:extLst>
          </p:cNvPr>
          <p:cNvSpPr>
            <a:spLocks noGrp="1"/>
          </p:cNvSpPr>
          <p:nvPr>
            <p:ph type="sldNum" sz="quarter" idx="12"/>
          </p:nvPr>
        </p:nvSpPr>
        <p:spPr/>
        <p:txBody>
          <a:bodyPr/>
          <a:lstStyle/>
          <a:p>
            <a:fld id="{ED8DC237-FF2C-4933-8A8C-6ADDBCEC741E}" type="slidenum">
              <a:rPr lang="en-US" smtClean="0"/>
              <a:t>‹#›</a:t>
            </a:fld>
            <a:endParaRPr lang="en-US"/>
          </a:p>
        </p:txBody>
      </p:sp>
    </p:spTree>
    <p:extLst>
      <p:ext uri="{BB962C8B-B14F-4D97-AF65-F5344CB8AC3E}">
        <p14:creationId xmlns:p14="http://schemas.microsoft.com/office/powerpoint/2010/main" val="1137790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3BB-1A96-4C22-BA7D-1E3BF9DF465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F1A8776-6BA7-4FCD-82C1-A5FAD816D84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79E2A-0CD0-44AA-B02D-87B4B2B26670}"/>
              </a:ext>
            </a:extLst>
          </p:cNvPr>
          <p:cNvSpPr>
            <a:spLocks noGrp="1"/>
          </p:cNvSpPr>
          <p:nvPr>
            <p:ph type="dt" sz="half" idx="10"/>
          </p:nvPr>
        </p:nvSpPr>
        <p:spPr/>
        <p:txBody>
          <a:bodyPr/>
          <a:lstStyle/>
          <a:p>
            <a:fld id="{4EB303B0-1027-4A8D-AB4E-8112E53B8D08}" type="datetimeFigureOut">
              <a:rPr lang="en-US" smtClean="0"/>
              <a:t>9/16/2019</a:t>
            </a:fld>
            <a:endParaRPr lang="en-US"/>
          </a:p>
        </p:txBody>
      </p:sp>
      <p:sp>
        <p:nvSpPr>
          <p:cNvPr id="5" name="Footer Placeholder 4">
            <a:extLst>
              <a:ext uri="{FF2B5EF4-FFF2-40B4-BE49-F238E27FC236}">
                <a16:creationId xmlns:a16="http://schemas.microsoft.com/office/drawing/2014/main" id="{BD4E4592-88ED-4960-83A6-DD24FC0103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9A33C-D0A3-4715-9B64-7394B73449AA}"/>
              </a:ext>
            </a:extLst>
          </p:cNvPr>
          <p:cNvSpPr>
            <a:spLocks noGrp="1"/>
          </p:cNvSpPr>
          <p:nvPr>
            <p:ph type="sldNum" sz="quarter" idx="12"/>
          </p:nvPr>
        </p:nvSpPr>
        <p:spPr/>
        <p:txBody>
          <a:bodyPr/>
          <a:lstStyle/>
          <a:p>
            <a:fld id="{ED8DC237-FF2C-4933-8A8C-6ADDBCEC741E}" type="slidenum">
              <a:rPr lang="en-US" smtClean="0"/>
              <a:t>‹#›</a:t>
            </a:fld>
            <a:endParaRPr lang="en-US"/>
          </a:p>
        </p:txBody>
      </p:sp>
    </p:spTree>
    <p:extLst>
      <p:ext uri="{BB962C8B-B14F-4D97-AF65-F5344CB8AC3E}">
        <p14:creationId xmlns:p14="http://schemas.microsoft.com/office/powerpoint/2010/main" val="209478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0FDF9-F0B6-442B-AD88-4A67F0F5D0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A951B6-FF2B-441F-A246-DF13D0429C8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9308E4-A44A-4F53-BA0B-8E13592030F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ED6562-91E2-49FC-BF88-80EB26912B1A}"/>
              </a:ext>
            </a:extLst>
          </p:cNvPr>
          <p:cNvSpPr>
            <a:spLocks noGrp="1"/>
          </p:cNvSpPr>
          <p:nvPr>
            <p:ph type="dt" sz="half" idx="10"/>
          </p:nvPr>
        </p:nvSpPr>
        <p:spPr/>
        <p:txBody>
          <a:bodyPr/>
          <a:lstStyle/>
          <a:p>
            <a:fld id="{4EB303B0-1027-4A8D-AB4E-8112E53B8D08}" type="datetimeFigureOut">
              <a:rPr lang="en-US" smtClean="0"/>
              <a:t>9/16/2019</a:t>
            </a:fld>
            <a:endParaRPr lang="en-US"/>
          </a:p>
        </p:txBody>
      </p:sp>
      <p:sp>
        <p:nvSpPr>
          <p:cNvPr id="6" name="Footer Placeholder 5">
            <a:extLst>
              <a:ext uri="{FF2B5EF4-FFF2-40B4-BE49-F238E27FC236}">
                <a16:creationId xmlns:a16="http://schemas.microsoft.com/office/drawing/2014/main" id="{BA87EEDF-558E-40F9-BAF5-D5EA7CD2A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50CA9D-05B5-4B5E-AB6D-DB0F6117B6CF}"/>
              </a:ext>
            </a:extLst>
          </p:cNvPr>
          <p:cNvSpPr>
            <a:spLocks noGrp="1"/>
          </p:cNvSpPr>
          <p:nvPr>
            <p:ph type="sldNum" sz="quarter" idx="12"/>
          </p:nvPr>
        </p:nvSpPr>
        <p:spPr/>
        <p:txBody>
          <a:bodyPr/>
          <a:lstStyle/>
          <a:p>
            <a:fld id="{ED8DC237-FF2C-4933-8A8C-6ADDBCEC741E}" type="slidenum">
              <a:rPr lang="en-US" smtClean="0"/>
              <a:t>‹#›</a:t>
            </a:fld>
            <a:endParaRPr lang="en-US"/>
          </a:p>
        </p:txBody>
      </p:sp>
    </p:spTree>
    <p:extLst>
      <p:ext uri="{BB962C8B-B14F-4D97-AF65-F5344CB8AC3E}">
        <p14:creationId xmlns:p14="http://schemas.microsoft.com/office/powerpoint/2010/main" val="4032637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7992F-A414-40C1-B8CF-54A823A9BC3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3702B3-13B0-4C79-9293-ACB8CECF699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BC0AC06-B1EB-4826-9EC2-93E04DBEE64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EA814E-3903-4DA1-A681-54091F92337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B5F222C-E799-4945-8678-C97AD38A604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5DB73D-3DF6-4CC8-92A5-70869DFC5505}"/>
              </a:ext>
            </a:extLst>
          </p:cNvPr>
          <p:cNvSpPr>
            <a:spLocks noGrp="1"/>
          </p:cNvSpPr>
          <p:nvPr>
            <p:ph type="dt" sz="half" idx="10"/>
          </p:nvPr>
        </p:nvSpPr>
        <p:spPr/>
        <p:txBody>
          <a:bodyPr/>
          <a:lstStyle/>
          <a:p>
            <a:fld id="{4EB303B0-1027-4A8D-AB4E-8112E53B8D08}" type="datetimeFigureOut">
              <a:rPr lang="en-US" smtClean="0"/>
              <a:t>9/16/2019</a:t>
            </a:fld>
            <a:endParaRPr lang="en-US"/>
          </a:p>
        </p:txBody>
      </p:sp>
      <p:sp>
        <p:nvSpPr>
          <p:cNvPr id="8" name="Footer Placeholder 7">
            <a:extLst>
              <a:ext uri="{FF2B5EF4-FFF2-40B4-BE49-F238E27FC236}">
                <a16:creationId xmlns:a16="http://schemas.microsoft.com/office/drawing/2014/main" id="{C7967EB4-46F3-4800-BEC8-D2B18C30FD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6D0F50-C609-4DA1-803F-F296ECD9050D}"/>
              </a:ext>
            </a:extLst>
          </p:cNvPr>
          <p:cNvSpPr>
            <a:spLocks noGrp="1"/>
          </p:cNvSpPr>
          <p:nvPr>
            <p:ph type="sldNum" sz="quarter" idx="12"/>
          </p:nvPr>
        </p:nvSpPr>
        <p:spPr/>
        <p:txBody>
          <a:bodyPr/>
          <a:lstStyle/>
          <a:p>
            <a:fld id="{ED8DC237-FF2C-4933-8A8C-6ADDBCEC741E}" type="slidenum">
              <a:rPr lang="en-US" smtClean="0"/>
              <a:t>‹#›</a:t>
            </a:fld>
            <a:endParaRPr lang="en-US"/>
          </a:p>
        </p:txBody>
      </p:sp>
    </p:spTree>
    <p:extLst>
      <p:ext uri="{BB962C8B-B14F-4D97-AF65-F5344CB8AC3E}">
        <p14:creationId xmlns:p14="http://schemas.microsoft.com/office/powerpoint/2010/main" val="37425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9AC1D-635E-4512-BFFF-C875F2B7DB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FBFE53-2F1E-4CFD-8E3D-558FBB5AD713}"/>
              </a:ext>
            </a:extLst>
          </p:cNvPr>
          <p:cNvSpPr>
            <a:spLocks noGrp="1"/>
          </p:cNvSpPr>
          <p:nvPr>
            <p:ph type="dt" sz="half" idx="10"/>
          </p:nvPr>
        </p:nvSpPr>
        <p:spPr/>
        <p:txBody>
          <a:bodyPr/>
          <a:lstStyle/>
          <a:p>
            <a:fld id="{4EB303B0-1027-4A8D-AB4E-8112E53B8D08}" type="datetimeFigureOut">
              <a:rPr lang="en-US" smtClean="0"/>
              <a:t>9/16/2019</a:t>
            </a:fld>
            <a:endParaRPr lang="en-US"/>
          </a:p>
        </p:txBody>
      </p:sp>
      <p:sp>
        <p:nvSpPr>
          <p:cNvPr id="4" name="Footer Placeholder 3">
            <a:extLst>
              <a:ext uri="{FF2B5EF4-FFF2-40B4-BE49-F238E27FC236}">
                <a16:creationId xmlns:a16="http://schemas.microsoft.com/office/drawing/2014/main" id="{9BCFFED9-1DB5-4739-83CD-05E5DA0358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F2C199-6216-4EDF-B662-C1E1D8810E59}"/>
              </a:ext>
            </a:extLst>
          </p:cNvPr>
          <p:cNvSpPr>
            <a:spLocks noGrp="1"/>
          </p:cNvSpPr>
          <p:nvPr>
            <p:ph type="sldNum" sz="quarter" idx="12"/>
          </p:nvPr>
        </p:nvSpPr>
        <p:spPr/>
        <p:txBody>
          <a:bodyPr/>
          <a:lstStyle/>
          <a:p>
            <a:fld id="{ED8DC237-FF2C-4933-8A8C-6ADDBCEC741E}" type="slidenum">
              <a:rPr lang="en-US" smtClean="0"/>
              <a:t>‹#›</a:t>
            </a:fld>
            <a:endParaRPr lang="en-US"/>
          </a:p>
        </p:txBody>
      </p:sp>
    </p:spTree>
    <p:extLst>
      <p:ext uri="{BB962C8B-B14F-4D97-AF65-F5344CB8AC3E}">
        <p14:creationId xmlns:p14="http://schemas.microsoft.com/office/powerpoint/2010/main" val="1866358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A52DD7-053A-4032-9914-8AB7B8A6A694}"/>
              </a:ext>
            </a:extLst>
          </p:cNvPr>
          <p:cNvSpPr>
            <a:spLocks noGrp="1"/>
          </p:cNvSpPr>
          <p:nvPr>
            <p:ph type="dt" sz="half" idx="10"/>
          </p:nvPr>
        </p:nvSpPr>
        <p:spPr/>
        <p:txBody>
          <a:bodyPr/>
          <a:lstStyle/>
          <a:p>
            <a:fld id="{4EB303B0-1027-4A8D-AB4E-8112E53B8D08}" type="datetimeFigureOut">
              <a:rPr lang="en-US" smtClean="0"/>
              <a:t>9/16/2019</a:t>
            </a:fld>
            <a:endParaRPr lang="en-US"/>
          </a:p>
        </p:txBody>
      </p:sp>
      <p:sp>
        <p:nvSpPr>
          <p:cNvPr id="3" name="Footer Placeholder 2">
            <a:extLst>
              <a:ext uri="{FF2B5EF4-FFF2-40B4-BE49-F238E27FC236}">
                <a16:creationId xmlns:a16="http://schemas.microsoft.com/office/drawing/2014/main" id="{44CA98D6-E210-42C8-976B-CC9E803B3D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2FEBEC-F4F6-40AE-9401-E405B1B6622D}"/>
              </a:ext>
            </a:extLst>
          </p:cNvPr>
          <p:cNvSpPr>
            <a:spLocks noGrp="1"/>
          </p:cNvSpPr>
          <p:nvPr>
            <p:ph type="sldNum" sz="quarter" idx="12"/>
          </p:nvPr>
        </p:nvSpPr>
        <p:spPr/>
        <p:txBody>
          <a:bodyPr/>
          <a:lstStyle/>
          <a:p>
            <a:fld id="{ED8DC237-FF2C-4933-8A8C-6ADDBCEC741E}" type="slidenum">
              <a:rPr lang="en-US" smtClean="0"/>
              <a:t>‹#›</a:t>
            </a:fld>
            <a:endParaRPr lang="en-US"/>
          </a:p>
        </p:txBody>
      </p:sp>
    </p:spTree>
    <p:extLst>
      <p:ext uri="{BB962C8B-B14F-4D97-AF65-F5344CB8AC3E}">
        <p14:creationId xmlns:p14="http://schemas.microsoft.com/office/powerpoint/2010/main" val="117014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8B061-C058-4B44-BB91-88C58CBA98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1B9BFD7-9316-4803-AEF9-A288F919E38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BD8229-3E83-4C1F-B9EB-E549031A3A9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9B66AFD-7CA0-401E-97E1-79752F5427FE}"/>
              </a:ext>
            </a:extLst>
          </p:cNvPr>
          <p:cNvSpPr>
            <a:spLocks noGrp="1"/>
          </p:cNvSpPr>
          <p:nvPr>
            <p:ph type="dt" sz="half" idx="10"/>
          </p:nvPr>
        </p:nvSpPr>
        <p:spPr/>
        <p:txBody>
          <a:bodyPr/>
          <a:lstStyle/>
          <a:p>
            <a:fld id="{4EB303B0-1027-4A8D-AB4E-8112E53B8D08}" type="datetimeFigureOut">
              <a:rPr lang="en-US" smtClean="0"/>
              <a:t>9/16/2019</a:t>
            </a:fld>
            <a:endParaRPr lang="en-US"/>
          </a:p>
        </p:txBody>
      </p:sp>
      <p:sp>
        <p:nvSpPr>
          <p:cNvPr id="6" name="Footer Placeholder 5">
            <a:extLst>
              <a:ext uri="{FF2B5EF4-FFF2-40B4-BE49-F238E27FC236}">
                <a16:creationId xmlns:a16="http://schemas.microsoft.com/office/drawing/2014/main" id="{2050D42F-FFC0-4878-9CFA-53B11A0894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74D42-267D-4E78-8891-C946C403115D}"/>
              </a:ext>
            </a:extLst>
          </p:cNvPr>
          <p:cNvSpPr>
            <a:spLocks noGrp="1"/>
          </p:cNvSpPr>
          <p:nvPr>
            <p:ph type="sldNum" sz="quarter" idx="12"/>
          </p:nvPr>
        </p:nvSpPr>
        <p:spPr/>
        <p:txBody>
          <a:bodyPr/>
          <a:lstStyle/>
          <a:p>
            <a:fld id="{ED8DC237-FF2C-4933-8A8C-6ADDBCEC741E}" type="slidenum">
              <a:rPr lang="en-US" smtClean="0"/>
              <a:t>‹#›</a:t>
            </a:fld>
            <a:endParaRPr lang="en-US"/>
          </a:p>
        </p:txBody>
      </p:sp>
    </p:spTree>
    <p:extLst>
      <p:ext uri="{BB962C8B-B14F-4D97-AF65-F5344CB8AC3E}">
        <p14:creationId xmlns:p14="http://schemas.microsoft.com/office/powerpoint/2010/main" val="166340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27384-E71E-49A3-AA6E-3E109FD0227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DF20C52-FD66-4DFF-ADE2-D690D782301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FEB0D06-B6B6-48C8-B8A0-FB5A9BB8912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3F34D03-4B52-4D46-B4D0-EE0337903989}"/>
              </a:ext>
            </a:extLst>
          </p:cNvPr>
          <p:cNvSpPr>
            <a:spLocks noGrp="1"/>
          </p:cNvSpPr>
          <p:nvPr>
            <p:ph type="dt" sz="half" idx="10"/>
          </p:nvPr>
        </p:nvSpPr>
        <p:spPr/>
        <p:txBody>
          <a:bodyPr/>
          <a:lstStyle/>
          <a:p>
            <a:fld id="{4EB303B0-1027-4A8D-AB4E-8112E53B8D08}" type="datetimeFigureOut">
              <a:rPr lang="en-US" smtClean="0"/>
              <a:t>9/16/2019</a:t>
            </a:fld>
            <a:endParaRPr lang="en-US"/>
          </a:p>
        </p:txBody>
      </p:sp>
      <p:sp>
        <p:nvSpPr>
          <p:cNvPr id="6" name="Footer Placeholder 5">
            <a:extLst>
              <a:ext uri="{FF2B5EF4-FFF2-40B4-BE49-F238E27FC236}">
                <a16:creationId xmlns:a16="http://schemas.microsoft.com/office/drawing/2014/main" id="{9A4F80D6-5E07-4D24-8100-78B5781902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3DD7C4-C63B-41A8-919F-051F7D8C52D3}"/>
              </a:ext>
            </a:extLst>
          </p:cNvPr>
          <p:cNvSpPr>
            <a:spLocks noGrp="1"/>
          </p:cNvSpPr>
          <p:nvPr>
            <p:ph type="sldNum" sz="quarter" idx="12"/>
          </p:nvPr>
        </p:nvSpPr>
        <p:spPr/>
        <p:txBody>
          <a:bodyPr/>
          <a:lstStyle/>
          <a:p>
            <a:fld id="{ED8DC237-FF2C-4933-8A8C-6ADDBCEC741E}" type="slidenum">
              <a:rPr lang="en-US" smtClean="0"/>
              <a:t>‹#›</a:t>
            </a:fld>
            <a:endParaRPr lang="en-US"/>
          </a:p>
        </p:txBody>
      </p:sp>
    </p:spTree>
    <p:extLst>
      <p:ext uri="{BB962C8B-B14F-4D97-AF65-F5344CB8AC3E}">
        <p14:creationId xmlns:p14="http://schemas.microsoft.com/office/powerpoint/2010/main" val="547577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3B7674-792D-4E8A-893E-99992D36373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F02F81-9BD5-422A-82CA-1DF0ECC67BF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2C22B-5BC7-4F6F-9D23-797D7F2CD56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EB303B0-1027-4A8D-AB4E-8112E53B8D08}" type="datetimeFigureOut">
              <a:rPr lang="en-US" smtClean="0"/>
              <a:t>9/16/2019</a:t>
            </a:fld>
            <a:endParaRPr lang="en-US"/>
          </a:p>
        </p:txBody>
      </p:sp>
      <p:sp>
        <p:nvSpPr>
          <p:cNvPr id="5" name="Footer Placeholder 4">
            <a:extLst>
              <a:ext uri="{FF2B5EF4-FFF2-40B4-BE49-F238E27FC236}">
                <a16:creationId xmlns:a16="http://schemas.microsoft.com/office/drawing/2014/main" id="{66B5D8EF-2696-4DC7-A0A1-882C0828D06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D25116-DC04-4CD1-A8C5-6044E8D82A3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8DC237-FF2C-4933-8A8C-6ADDBCEC741E}" type="slidenum">
              <a:rPr lang="en-US" smtClean="0"/>
              <a:t>‹#›</a:t>
            </a:fld>
            <a:endParaRPr lang="en-US"/>
          </a:p>
        </p:txBody>
      </p:sp>
    </p:spTree>
    <p:extLst>
      <p:ext uri="{BB962C8B-B14F-4D97-AF65-F5344CB8AC3E}">
        <p14:creationId xmlns:p14="http://schemas.microsoft.com/office/powerpoint/2010/main" val="2569523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5EB8B-A37A-427B-B7C1-E459C7B31E66}"/>
              </a:ext>
            </a:extLst>
          </p:cNvPr>
          <p:cNvSpPr>
            <a:spLocks noGrp="1"/>
          </p:cNvSpPr>
          <p:nvPr>
            <p:ph type="ctrTitle"/>
          </p:nvPr>
        </p:nvSpPr>
        <p:spPr/>
        <p:txBody>
          <a:bodyPr/>
          <a:lstStyle/>
          <a:p>
            <a:r>
              <a:rPr lang="en-US" b="1" dirty="0"/>
              <a:t>The ASNE Way Ahead </a:t>
            </a:r>
            <a:br>
              <a:rPr lang="en-US" b="1" dirty="0"/>
            </a:br>
            <a:r>
              <a:rPr lang="en-US" b="1" dirty="0"/>
              <a:t>Presented to the </a:t>
            </a:r>
            <a:br>
              <a:rPr lang="en-US" b="1" dirty="0"/>
            </a:br>
            <a:r>
              <a:rPr lang="en-US" b="1" dirty="0"/>
              <a:t>Tidewater Section</a:t>
            </a:r>
          </a:p>
        </p:txBody>
      </p:sp>
      <p:sp>
        <p:nvSpPr>
          <p:cNvPr id="3" name="Subtitle 2">
            <a:extLst>
              <a:ext uri="{FF2B5EF4-FFF2-40B4-BE49-F238E27FC236}">
                <a16:creationId xmlns:a16="http://schemas.microsoft.com/office/drawing/2014/main" id="{B08CD03A-6B60-44F8-ADEC-A1502784DDBF}"/>
              </a:ext>
            </a:extLst>
          </p:cNvPr>
          <p:cNvSpPr>
            <a:spLocks noGrp="1"/>
          </p:cNvSpPr>
          <p:nvPr>
            <p:ph type="subTitle" idx="1"/>
          </p:nvPr>
        </p:nvSpPr>
        <p:spPr/>
        <p:txBody>
          <a:bodyPr/>
          <a:lstStyle/>
          <a:p>
            <a:endParaRPr lang="en-US" dirty="0"/>
          </a:p>
          <a:p>
            <a:pPr algn="l"/>
            <a:r>
              <a:rPr lang="en-US" dirty="0"/>
              <a:t>Mark Hugel</a:t>
            </a:r>
          </a:p>
        </p:txBody>
      </p:sp>
    </p:spTree>
    <p:extLst>
      <p:ext uri="{BB962C8B-B14F-4D97-AF65-F5344CB8AC3E}">
        <p14:creationId xmlns:p14="http://schemas.microsoft.com/office/powerpoint/2010/main" val="197608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7B7C-804B-4A74-902F-942FCD23B056}"/>
              </a:ext>
            </a:extLst>
          </p:cNvPr>
          <p:cNvSpPr>
            <a:spLocks noGrp="1"/>
          </p:cNvSpPr>
          <p:nvPr>
            <p:ph type="title"/>
          </p:nvPr>
        </p:nvSpPr>
        <p:spPr/>
        <p:txBody>
          <a:bodyPr/>
          <a:lstStyle/>
          <a:p>
            <a:r>
              <a:rPr lang="en-US" b="1" dirty="0"/>
              <a:t>The State of the Society</a:t>
            </a:r>
          </a:p>
        </p:txBody>
      </p:sp>
      <p:sp>
        <p:nvSpPr>
          <p:cNvPr id="3" name="Content Placeholder 2">
            <a:extLst>
              <a:ext uri="{FF2B5EF4-FFF2-40B4-BE49-F238E27FC236}">
                <a16:creationId xmlns:a16="http://schemas.microsoft.com/office/drawing/2014/main" id="{5BDD6CA8-4520-4F38-87EB-5072D2FF7B9E}"/>
              </a:ext>
            </a:extLst>
          </p:cNvPr>
          <p:cNvSpPr>
            <a:spLocks noGrp="1"/>
          </p:cNvSpPr>
          <p:nvPr>
            <p:ph idx="1"/>
          </p:nvPr>
        </p:nvSpPr>
        <p:spPr/>
        <p:txBody>
          <a:bodyPr>
            <a:normAutofit lnSpcReduction="10000"/>
          </a:bodyPr>
          <a:lstStyle/>
          <a:p>
            <a:r>
              <a:rPr lang="en-US" dirty="0"/>
              <a:t>The Society has a highly respected reputation with a core of committed volunteers.</a:t>
            </a:r>
          </a:p>
          <a:p>
            <a:r>
              <a:rPr lang="en-US" dirty="0"/>
              <a:t>The Financial health of the Society is stable.</a:t>
            </a:r>
          </a:p>
          <a:p>
            <a:pPr lvl="1"/>
            <a:r>
              <a:rPr lang="en-US" dirty="0"/>
              <a:t>The sale of the Duke Street HQ and purchase of the Powhatan Street HQ are behind us and the HQ staff is moving into Powhatan Street as we speak. </a:t>
            </a:r>
          </a:p>
          <a:p>
            <a:r>
              <a:rPr lang="en-US" dirty="0"/>
              <a:t>The Society Symposia are being well attended and are making or exceeding budget predictions; </a:t>
            </a:r>
          </a:p>
          <a:p>
            <a:pPr lvl="1"/>
            <a:r>
              <a:rPr lang="en-US" dirty="0"/>
              <a:t>but we are only one or two badly run Symposia from toppling our stable financial situation. </a:t>
            </a:r>
          </a:p>
          <a:p>
            <a:r>
              <a:rPr lang="en-US" dirty="0"/>
              <a:t>The Sections Committee is well organized and speaking up at the national level as advocates for local efforts and support.</a:t>
            </a:r>
          </a:p>
          <a:p>
            <a:r>
              <a:rPr lang="en-US" dirty="0"/>
              <a:t>Membership is slowly declining.</a:t>
            </a:r>
          </a:p>
          <a:p>
            <a:r>
              <a:rPr lang="en-US" dirty="0"/>
              <a:t>Sections are generally being sustained by a minority of active members.</a:t>
            </a:r>
          </a:p>
        </p:txBody>
      </p:sp>
    </p:spTree>
    <p:extLst>
      <p:ext uri="{BB962C8B-B14F-4D97-AF65-F5344CB8AC3E}">
        <p14:creationId xmlns:p14="http://schemas.microsoft.com/office/powerpoint/2010/main" val="2330780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A9AB5-6DA9-48E3-9E43-117442D1021E}"/>
              </a:ext>
            </a:extLst>
          </p:cNvPr>
          <p:cNvSpPr>
            <a:spLocks noGrp="1"/>
          </p:cNvSpPr>
          <p:nvPr>
            <p:ph type="title"/>
          </p:nvPr>
        </p:nvSpPr>
        <p:spPr/>
        <p:txBody>
          <a:bodyPr/>
          <a:lstStyle/>
          <a:p>
            <a:r>
              <a:rPr lang="en-US" b="1" dirty="0"/>
              <a:t>New ASNE HQ (before)</a:t>
            </a:r>
          </a:p>
        </p:txBody>
      </p:sp>
      <p:pic>
        <p:nvPicPr>
          <p:cNvPr id="5" name="Content Placeholder 4" descr="A close up of a door&#10;&#10;Description automatically generated">
            <a:extLst>
              <a:ext uri="{FF2B5EF4-FFF2-40B4-BE49-F238E27FC236}">
                <a16:creationId xmlns:a16="http://schemas.microsoft.com/office/drawing/2014/main" id="{62E3A5F2-4D35-457E-A172-86EE727043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307208"/>
            <a:ext cx="2447627" cy="3263504"/>
          </a:xfrm>
        </p:spPr>
      </p:pic>
      <p:pic>
        <p:nvPicPr>
          <p:cNvPr id="9" name="Picture 8" descr="A living room filled with furniture and a large window&#10;&#10;Description automatically generated">
            <a:extLst>
              <a:ext uri="{FF2B5EF4-FFF2-40B4-BE49-F238E27FC236}">
                <a16:creationId xmlns:a16="http://schemas.microsoft.com/office/drawing/2014/main" id="{476A782D-7B14-4B2E-89F8-30BE378BC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058" y="2307208"/>
            <a:ext cx="4348460" cy="3261346"/>
          </a:xfrm>
          <a:prstGeom prst="rect">
            <a:avLst/>
          </a:prstGeom>
        </p:spPr>
      </p:pic>
    </p:spTree>
    <p:extLst>
      <p:ext uri="{BB962C8B-B14F-4D97-AF65-F5344CB8AC3E}">
        <p14:creationId xmlns:p14="http://schemas.microsoft.com/office/powerpoint/2010/main" val="1691442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1FF2A-695E-458F-B2ED-BF07AC843E0D}"/>
              </a:ext>
            </a:extLst>
          </p:cNvPr>
          <p:cNvSpPr>
            <a:spLocks noGrp="1"/>
          </p:cNvSpPr>
          <p:nvPr>
            <p:ph type="title"/>
          </p:nvPr>
        </p:nvSpPr>
        <p:spPr/>
        <p:txBody>
          <a:bodyPr/>
          <a:lstStyle/>
          <a:p>
            <a:r>
              <a:rPr lang="en-US" b="1" dirty="0"/>
              <a:t>New ASNE HQ (during)</a:t>
            </a:r>
            <a:endParaRPr lang="en-US" dirty="0"/>
          </a:p>
        </p:txBody>
      </p:sp>
      <p:pic>
        <p:nvPicPr>
          <p:cNvPr id="7" name="Picture 6" descr="A close up of a door&#10;&#10;Description automatically generated">
            <a:extLst>
              <a:ext uri="{FF2B5EF4-FFF2-40B4-BE49-F238E27FC236}">
                <a16:creationId xmlns:a16="http://schemas.microsoft.com/office/drawing/2014/main" id="{51ED12ED-31B5-4180-9926-EBF9E43A7C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108" y="1808208"/>
            <a:ext cx="5801784" cy="4351338"/>
          </a:xfrm>
          <a:prstGeom prst="rect">
            <a:avLst/>
          </a:prstGeom>
        </p:spPr>
      </p:pic>
    </p:spTree>
    <p:extLst>
      <p:ext uri="{BB962C8B-B14F-4D97-AF65-F5344CB8AC3E}">
        <p14:creationId xmlns:p14="http://schemas.microsoft.com/office/powerpoint/2010/main" val="3424641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7C32-951F-4650-B29E-0E78E3143100}"/>
              </a:ext>
            </a:extLst>
          </p:cNvPr>
          <p:cNvSpPr>
            <a:spLocks noGrp="1"/>
          </p:cNvSpPr>
          <p:nvPr>
            <p:ph type="title"/>
          </p:nvPr>
        </p:nvSpPr>
        <p:spPr/>
        <p:txBody>
          <a:bodyPr/>
          <a:lstStyle/>
          <a:p>
            <a:r>
              <a:rPr lang="en-US" b="1" dirty="0"/>
              <a:t>New ASNE HQ (after)</a:t>
            </a:r>
            <a:endParaRPr lang="en-US" dirty="0"/>
          </a:p>
        </p:txBody>
      </p:sp>
      <p:pic>
        <p:nvPicPr>
          <p:cNvPr id="5" name="Content Placeholder 4" descr="A person holding a sign&#10;&#10;Description automatically generated">
            <a:extLst>
              <a:ext uri="{FF2B5EF4-FFF2-40B4-BE49-F238E27FC236}">
                <a16:creationId xmlns:a16="http://schemas.microsoft.com/office/drawing/2014/main" id="{99BCD2C7-490C-485B-8E52-3F0129D3E6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1785" y="1690687"/>
            <a:ext cx="3263503" cy="4351338"/>
          </a:xfrm>
        </p:spPr>
      </p:pic>
      <p:pic>
        <p:nvPicPr>
          <p:cNvPr id="7" name="Picture 6" descr="A large empty room&#10;&#10;Description automatically generated">
            <a:extLst>
              <a:ext uri="{FF2B5EF4-FFF2-40B4-BE49-F238E27FC236}">
                <a16:creationId xmlns:a16="http://schemas.microsoft.com/office/drawing/2014/main" id="{8E401860-2C47-4553-BCAD-509ACF9A7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0688"/>
            <a:ext cx="5801785" cy="4351339"/>
          </a:xfrm>
          <a:prstGeom prst="rect">
            <a:avLst/>
          </a:prstGeom>
        </p:spPr>
      </p:pic>
    </p:spTree>
    <p:extLst>
      <p:ext uri="{BB962C8B-B14F-4D97-AF65-F5344CB8AC3E}">
        <p14:creationId xmlns:p14="http://schemas.microsoft.com/office/powerpoint/2010/main" val="2569371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C38C7-2839-41B2-B9D6-39081B128A89}"/>
              </a:ext>
            </a:extLst>
          </p:cNvPr>
          <p:cNvSpPr>
            <a:spLocks noGrp="1"/>
          </p:cNvSpPr>
          <p:nvPr>
            <p:ph type="title"/>
          </p:nvPr>
        </p:nvSpPr>
        <p:spPr/>
        <p:txBody>
          <a:bodyPr/>
          <a:lstStyle/>
          <a:p>
            <a:r>
              <a:rPr lang="en-US" b="1" dirty="0"/>
              <a:t>And Now For What Lies Ahead – </a:t>
            </a:r>
            <a:br>
              <a:rPr lang="en-US" b="1" dirty="0"/>
            </a:br>
            <a:r>
              <a:rPr lang="en-US" b="1" dirty="0"/>
              <a:t>Tackling Participation</a:t>
            </a:r>
          </a:p>
        </p:txBody>
      </p:sp>
      <p:sp>
        <p:nvSpPr>
          <p:cNvPr id="3" name="Content Placeholder 2">
            <a:extLst>
              <a:ext uri="{FF2B5EF4-FFF2-40B4-BE49-F238E27FC236}">
                <a16:creationId xmlns:a16="http://schemas.microsoft.com/office/drawing/2014/main" id="{F4995945-B158-4D58-8566-398BDBF12CBE}"/>
              </a:ext>
            </a:extLst>
          </p:cNvPr>
          <p:cNvSpPr>
            <a:spLocks noGrp="1"/>
          </p:cNvSpPr>
          <p:nvPr>
            <p:ph idx="1"/>
          </p:nvPr>
        </p:nvSpPr>
        <p:spPr>
          <a:xfrm>
            <a:off x="628650" y="1690689"/>
            <a:ext cx="7886700" cy="4351338"/>
          </a:xfrm>
        </p:spPr>
        <p:txBody>
          <a:bodyPr>
            <a:normAutofit fontScale="92500"/>
          </a:bodyPr>
          <a:lstStyle/>
          <a:p>
            <a:pPr marL="0" indent="0">
              <a:buNone/>
            </a:pPr>
            <a:r>
              <a:rPr lang="en-US" dirty="0"/>
              <a:t>1.  How do we increase participation by the current naval engineering leaders (Flag Officers, active duty naval engineers including the Navy’s engineering duty officer community, civil servants, industry experts and others) and perhaps more importantly, the next generation of naval engineers (especially students)?</a:t>
            </a:r>
          </a:p>
          <a:p>
            <a:pPr marL="0" indent="0">
              <a:buNone/>
            </a:pPr>
            <a:r>
              <a:rPr lang="en-US" dirty="0"/>
              <a:t>2.  Increased participation is likely to be felt first at the local level since that is where the most regular opportunity to participate in Society activities occurs. What can we do to grow local participation? </a:t>
            </a:r>
          </a:p>
          <a:p>
            <a:pPr marL="0" indent="0">
              <a:buNone/>
            </a:pPr>
            <a:r>
              <a:rPr lang="en-US" dirty="0"/>
              <a:t>3.  If we agree the key to increasing Society participation is by stimulating local participation, then what help do the Sections need from the national level?</a:t>
            </a:r>
          </a:p>
          <a:p>
            <a:pPr marL="0" indent="0">
              <a:buNone/>
            </a:pPr>
            <a:r>
              <a:rPr lang="en-US" dirty="0"/>
              <a:t>4.  There are “naval engineer concentration areas” where currently no local ASNE presence exists; ASNE Sections could thrive in those areas under good local leadership – where are those locations and who are the leaders we need to encourage and support to create/recreate these opportunities?</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573927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FBA1-7535-45A9-8EAD-33B2FC2A91E3}"/>
              </a:ext>
            </a:extLst>
          </p:cNvPr>
          <p:cNvSpPr>
            <a:spLocks noGrp="1"/>
          </p:cNvSpPr>
          <p:nvPr>
            <p:ph type="title"/>
          </p:nvPr>
        </p:nvSpPr>
        <p:spPr/>
        <p:txBody>
          <a:bodyPr/>
          <a:lstStyle/>
          <a:p>
            <a:r>
              <a:rPr lang="en-US" b="1" dirty="0"/>
              <a:t>And Now For What Lies Ahead – </a:t>
            </a:r>
            <a:br>
              <a:rPr lang="en-US" b="1" dirty="0"/>
            </a:br>
            <a:r>
              <a:rPr lang="en-US" b="1" dirty="0"/>
              <a:t>Tackling Membership</a:t>
            </a:r>
            <a:endParaRPr lang="en-US" dirty="0"/>
          </a:p>
        </p:txBody>
      </p:sp>
      <p:sp>
        <p:nvSpPr>
          <p:cNvPr id="3" name="Content Placeholder 2">
            <a:extLst>
              <a:ext uri="{FF2B5EF4-FFF2-40B4-BE49-F238E27FC236}">
                <a16:creationId xmlns:a16="http://schemas.microsoft.com/office/drawing/2014/main" id="{0C93F581-FC56-4B78-AA75-C311534B77CD}"/>
              </a:ext>
            </a:extLst>
          </p:cNvPr>
          <p:cNvSpPr>
            <a:spLocks noGrp="1"/>
          </p:cNvSpPr>
          <p:nvPr>
            <p:ph idx="1"/>
          </p:nvPr>
        </p:nvSpPr>
        <p:spPr/>
        <p:txBody>
          <a:bodyPr/>
          <a:lstStyle/>
          <a:p>
            <a:pPr marL="0" indent="0">
              <a:buNone/>
            </a:pPr>
            <a:r>
              <a:rPr lang="en-US" dirty="0"/>
              <a:t>5. Are we taking advantage of the opportunity to create and foster good relationships with local universities? Making the local connection to (naval) engineering students offers an opportunity to get them interested and involved.</a:t>
            </a:r>
          </a:p>
          <a:p>
            <a:pPr marL="0" indent="0">
              <a:buNone/>
            </a:pPr>
            <a:r>
              <a:rPr lang="en-US" dirty="0"/>
              <a:t>6. We tend to have good participation from industry – can our local industry partners help us connect with their younger employees, enabling us to demonstrate the relevance of Society participation to their career development?</a:t>
            </a:r>
          </a:p>
          <a:p>
            <a:pPr marL="0" indent="0">
              <a:buNone/>
            </a:pPr>
            <a:r>
              <a:rPr lang="en-US" dirty="0"/>
              <a:t>7. Are we using social media effectively to share local stories of interest or advertise upcoming events?</a:t>
            </a:r>
          </a:p>
          <a:p>
            <a:pPr marL="0" indent="0">
              <a:buNone/>
            </a:pPr>
            <a:endParaRPr lang="en-US" dirty="0"/>
          </a:p>
        </p:txBody>
      </p:sp>
    </p:spTree>
    <p:extLst>
      <p:ext uri="{BB962C8B-B14F-4D97-AF65-F5344CB8AC3E}">
        <p14:creationId xmlns:p14="http://schemas.microsoft.com/office/powerpoint/2010/main" val="2454439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F3E4-A59C-40D5-90D3-C161EA068416}"/>
              </a:ext>
            </a:extLst>
          </p:cNvPr>
          <p:cNvSpPr>
            <a:spLocks noGrp="1"/>
          </p:cNvSpPr>
          <p:nvPr>
            <p:ph type="title"/>
          </p:nvPr>
        </p:nvSpPr>
        <p:spPr/>
        <p:txBody>
          <a:bodyPr/>
          <a:lstStyle/>
          <a:p>
            <a:r>
              <a:rPr lang="en-US" b="1" dirty="0"/>
              <a:t>Standing By for your Questions and Ideas</a:t>
            </a:r>
          </a:p>
        </p:txBody>
      </p:sp>
    </p:spTree>
    <p:extLst>
      <p:ext uri="{BB962C8B-B14F-4D97-AF65-F5344CB8AC3E}">
        <p14:creationId xmlns:p14="http://schemas.microsoft.com/office/powerpoint/2010/main" val="1735506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On-screen Show (4:3)</PresentationFormat>
  <Paragraphs>26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The ASNE Way Ahead  Presented to the  Tidewater Section</vt:lpstr>
      <vt:lpstr>The State of the Society</vt:lpstr>
      <vt:lpstr>New ASNE HQ (before)</vt:lpstr>
      <vt:lpstr>New ASNE HQ (during)</vt:lpstr>
      <vt:lpstr>New ASNE HQ (after)</vt:lpstr>
      <vt:lpstr>And Now For What Lies Ahead –  Tackling Participation</vt:lpstr>
      <vt:lpstr>And Now For What Lies Ahead –  Tackling Membership</vt:lpstr>
      <vt:lpstr>Standing By for your Questions and Ideas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ASNE Update  to Tidewater Section</dc:title>
  <dc:creator>Mark Hugel</dc:creator>
  <cp:lastModifiedBy>Mark Hugel</cp:lastModifiedBy>
  <cp:revision>4</cp:revision>
  <dcterms:created xsi:type="dcterms:W3CDTF">2019-09-16T23:38:40Z</dcterms:created>
  <dcterms:modified xsi:type="dcterms:W3CDTF">2019-09-17T00:09:36Z</dcterms:modified>
</cp:coreProperties>
</file>