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0"/>
  </p:notesMasterIdLst>
  <p:sldIdLst>
    <p:sldId id="306" r:id="rId3"/>
    <p:sldId id="330" r:id="rId4"/>
    <p:sldId id="332" r:id="rId5"/>
    <p:sldId id="333" r:id="rId6"/>
    <p:sldId id="334" r:id="rId7"/>
    <p:sldId id="335" r:id="rId8"/>
    <p:sldId id="30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82"/>
    <a:srgbClr val="777777"/>
    <a:srgbClr val="009900"/>
    <a:srgbClr val="FFFF00"/>
    <a:srgbClr val="CBCBD5"/>
    <a:srgbClr val="000000"/>
    <a:srgbClr val="CC00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7819" autoAdjust="0"/>
  </p:normalViewPr>
  <p:slideViewPr>
    <p:cSldViewPr>
      <p:cViewPr varScale="1">
        <p:scale>
          <a:sx n="85" d="100"/>
          <a:sy n="85" d="100"/>
        </p:scale>
        <p:origin x="1638" y="6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02286AA-5122-46C1-A193-BBB7E8D466D4}" type="datetimeFigureOut">
              <a:rPr lang="en-US" smtClean="0"/>
              <a:t>1/21/2020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6411795-A30C-4B0D-8B5E-54010ADD431D}" type="slidenum">
              <a:rPr lang="en-US" smtClean="0"/>
              <a:t>‹#›</a:t>
            </a:fld>
            <a:endParaRPr lang="en-US" dirty="0"/>
          </a:p>
        </p:txBody>
      </p:sp>
    </p:spTree>
    <p:extLst>
      <p:ext uri="{BB962C8B-B14F-4D97-AF65-F5344CB8AC3E}">
        <p14:creationId xmlns:p14="http://schemas.microsoft.com/office/powerpoint/2010/main" val="264980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6FF50-A58A-40F6-8E3D-F474410D6850}" type="slidenum">
              <a:rPr lang="en-US" smtClean="0"/>
              <a:pPr>
                <a:defRPr/>
              </a:pPr>
              <a:t>1</a:t>
            </a:fld>
            <a:endParaRPr lang="en-US" dirty="0"/>
          </a:p>
        </p:txBody>
      </p:sp>
    </p:spTree>
    <p:extLst>
      <p:ext uri="{BB962C8B-B14F-4D97-AF65-F5344CB8AC3E}">
        <p14:creationId xmlns:p14="http://schemas.microsoft.com/office/powerpoint/2010/main" val="49416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6FF50-A58A-40F6-8E3D-F474410D6850}" type="slidenum">
              <a:rPr lang="en-US" smtClean="0"/>
              <a:pPr>
                <a:defRPr/>
              </a:pPr>
              <a:t>7</a:t>
            </a:fld>
            <a:endParaRPr lang="en-US" dirty="0"/>
          </a:p>
        </p:txBody>
      </p:sp>
    </p:spTree>
    <p:extLst>
      <p:ext uri="{BB962C8B-B14F-4D97-AF65-F5344CB8AC3E}">
        <p14:creationId xmlns:p14="http://schemas.microsoft.com/office/powerpoint/2010/main" val="318058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26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152400"/>
            <a:ext cx="6024563" cy="8382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82593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553200"/>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D36DAD90-6203-4E71-A5B7-9CD5F341EDE2}" type="slidenum">
              <a:rPr lang="en-US" sz="1200" b="1">
                <a:solidFill>
                  <a:srgbClr val="110189"/>
                </a:solidFill>
                <a:cs typeface="Arial" charset="0"/>
              </a:rPr>
              <a:pPr algn="ctr">
                <a:lnSpc>
                  <a:spcPct val="80000"/>
                </a:lnSpc>
                <a:spcBef>
                  <a:spcPct val="50000"/>
                </a:spcBef>
                <a:defRPr/>
              </a:pPr>
              <a:t>‹#›</a:t>
            </a:fld>
            <a:endParaRPr lang="en-US" sz="1200" b="1" dirty="0">
              <a:solidFill>
                <a:srgbClr val="110189"/>
              </a:solidFill>
              <a:cs typeface="Arial" charset="0"/>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7" name="Text Box 51"/>
          <p:cNvSpPr txBox="1">
            <a:spLocks noChangeArrowheads="1"/>
          </p:cNvSpPr>
          <p:nvPr userDrawn="1"/>
        </p:nvSpPr>
        <p:spPr bwMode="auto">
          <a:xfrm>
            <a:off x="381000" y="6569075"/>
            <a:ext cx="2533650" cy="212725"/>
          </a:xfrm>
          <a:prstGeom prst="rect">
            <a:avLst/>
          </a:prstGeom>
          <a:solidFill>
            <a:schemeClr val="bg1"/>
          </a:solidFill>
          <a:ln w="57150">
            <a:noFill/>
            <a:miter lim="800000"/>
            <a:headEnd/>
            <a:tailEnd/>
          </a:ln>
          <a:effectLst/>
        </p:spPr>
        <p:txBody>
          <a:bodyPr tIns="0" bIns="0" anchor="ctr" anchorCtr="1">
            <a:spAutoFit/>
          </a:bodyPr>
          <a:lstStyle/>
          <a:p>
            <a:pPr algn="ctr" eaLnBrk="0" fontAlgn="base" hangingPunct="0">
              <a:spcBef>
                <a:spcPct val="0"/>
              </a:spcBef>
              <a:spcAft>
                <a:spcPct val="0"/>
              </a:spcAft>
              <a:defRPr/>
            </a:pPr>
            <a:r>
              <a:rPr lang="en-US" sz="1400" b="1" i="1" dirty="0">
                <a:solidFill>
                  <a:srgbClr val="000066"/>
                </a:solidFill>
                <a:effectLst>
                  <a:outerShdw blurRad="38100" dist="38100" dir="2700000" algn="tl">
                    <a:srgbClr val="C0C0C0"/>
                  </a:outerShdw>
                </a:effectLst>
                <a:cs typeface="Times New Roman" pitchFamily="18" charset="0"/>
              </a:rPr>
              <a:t>United States Fleet Forces</a:t>
            </a: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3600" i="0">
                <a:latin typeface="+mn-lt"/>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nchor="ctr"/>
          <a:lstStyle>
            <a:lvl1pPr marL="0" indent="0" algn="ctr">
              <a:buFontTx/>
              <a:buNone/>
              <a:defRPr sz="2800" i="0">
                <a:solidFill>
                  <a:schemeClr val="tx2"/>
                </a:solidFill>
                <a:latin typeface="+mn-lt"/>
                <a:cs typeface="Times New Roman" pitchFamily="18" charset="0"/>
              </a:defRPr>
            </a:lvl1pPr>
          </a:lstStyle>
          <a:p>
            <a:r>
              <a:rPr lang="en-US" dirty="0"/>
              <a:t>Click to edit Master subtitle style</a:t>
            </a:r>
          </a:p>
        </p:txBody>
      </p:sp>
      <p:sp>
        <p:nvSpPr>
          <p:cNvPr id="12" name="TextBox 11"/>
          <p:cNvSpPr txBox="1"/>
          <p:nvPr userDrawn="1"/>
        </p:nvSpPr>
        <p:spPr>
          <a:xfrm>
            <a:off x="2743200" y="0"/>
            <a:ext cx="3657600" cy="230832"/>
          </a:xfrm>
          <a:prstGeom prst="rect">
            <a:avLst/>
          </a:prstGeom>
          <a:noFill/>
        </p:spPr>
        <p:txBody>
          <a:bodyPr wrap="square" tIns="0" rtlCol="0">
            <a:spAutoFit/>
          </a:bodyPr>
          <a:lstStyle/>
          <a:p>
            <a:pPr algn="ctr" fontAlgn="base">
              <a:spcBef>
                <a:spcPct val="0"/>
              </a:spcBef>
              <a:spcAft>
                <a:spcPct val="0"/>
              </a:spcAft>
            </a:pPr>
            <a:r>
              <a:rPr lang="en-US" sz="1200" b="1" dirty="0">
                <a:solidFill>
                  <a:srgbClr val="C00000"/>
                </a:solidFill>
                <a:cs typeface="Arial" charset="0"/>
              </a:rPr>
              <a:t>PRE-DECISIONAL – DRAFT WORKING PAPERS</a:t>
            </a:r>
          </a:p>
        </p:txBody>
      </p:sp>
      <p:sp>
        <p:nvSpPr>
          <p:cNvPr id="13" name="TextBox 12"/>
          <p:cNvSpPr txBox="1"/>
          <p:nvPr userDrawn="1"/>
        </p:nvSpPr>
        <p:spPr>
          <a:xfrm>
            <a:off x="3695700" y="6406371"/>
            <a:ext cx="1752600" cy="276999"/>
          </a:xfrm>
          <a:prstGeom prst="rect">
            <a:avLst/>
          </a:prstGeom>
          <a:noFill/>
        </p:spPr>
        <p:txBody>
          <a:bodyPr wrap="square" rtlCol="0">
            <a:spAutoFit/>
          </a:bodyPr>
          <a:lstStyle/>
          <a:p>
            <a:pPr algn="ctr" fontAlgn="base">
              <a:spcBef>
                <a:spcPct val="0"/>
              </a:spcBef>
              <a:spcAft>
                <a:spcPct val="0"/>
              </a:spcAft>
            </a:pPr>
            <a:r>
              <a:rPr lang="en-US" sz="1200" b="1" dirty="0">
                <a:solidFill>
                  <a:srgbClr val="008000"/>
                </a:solidFill>
                <a:cs typeface="Arial" charset="0"/>
              </a:rPr>
              <a:t>UNCLASSIFIED</a:t>
            </a:r>
          </a:p>
        </p:txBody>
      </p:sp>
    </p:spTree>
    <p:extLst>
      <p:ext uri="{BB962C8B-B14F-4D97-AF65-F5344CB8AC3E}">
        <p14:creationId xmlns:p14="http://schemas.microsoft.com/office/powerpoint/2010/main" val="63401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1295400"/>
            <a:ext cx="8683625" cy="5194300"/>
          </a:xfrm>
        </p:spPr>
        <p:txBody>
          <a:bodyPr/>
          <a:lstStyle>
            <a:lvl1pPr>
              <a:spcBef>
                <a:spcPts val="1200"/>
              </a:spcBef>
              <a:buClr>
                <a:schemeClr val="tx1"/>
              </a:buClr>
              <a:buFont typeface="Webdings" pitchFamily="18" charset="2"/>
              <a:buChar char="4"/>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562100" y="152400"/>
            <a:ext cx="6024563" cy="8382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753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152400"/>
            <a:ext cx="6024563" cy="8382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45833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70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553200"/>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D36DAD90-6203-4E71-A5B7-9CD5F341EDE2}"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dirty="0">
              <a:solidFill>
                <a:srgbClr val="110189"/>
              </a:solidFill>
              <a:latin typeface="+mn-lt"/>
              <a:cs typeface="+mn-cs"/>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7" name="Text Box 51"/>
          <p:cNvSpPr txBox="1">
            <a:spLocks noChangeArrowheads="1"/>
          </p:cNvSpPr>
          <p:nvPr userDrawn="1"/>
        </p:nvSpPr>
        <p:spPr bwMode="auto">
          <a:xfrm>
            <a:off x="381000" y="6569075"/>
            <a:ext cx="2533650" cy="212725"/>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b="1" i="1" dirty="0">
                <a:solidFill>
                  <a:srgbClr val="000066"/>
                </a:solidFill>
                <a:effectLst>
                  <a:outerShdw blurRad="38100" dist="38100" dir="2700000" algn="tl">
                    <a:srgbClr val="C0C0C0"/>
                  </a:outerShdw>
                </a:effectLst>
                <a:cs typeface="Times New Roman" pitchFamily="18" charset="0"/>
              </a:rPr>
              <a:t>United States Fleet Forces</a:t>
            </a: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3600" i="0">
                <a:latin typeface="+mn-lt"/>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nchor="ctr"/>
          <a:lstStyle>
            <a:lvl1pPr marL="0" indent="0" algn="ctr">
              <a:buFontTx/>
              <a:buNone/>
              <a:defRPr sz="2800" i="0">
                <a:solidFill>
                  <a:schemeClr val="tx2"/>
                </a:solidFill>
                <a:latin typeface="+mn-lt"/>
                <a:cs typeface="Times New Roman" pitchFamily="18" charset="0"/>
              </a:defRPr>
            </a:lvl1pPr>
          </a:lstStyle>
          <a:p>
            <a:r>
              <a:rPr lang="en-US" dirty="0"/>
              <a:t>Click to edit Master subtitle style</a:t>
            </a:r>
          </a:p>
        </p:txBody>
      </p:sp>
    </p:spTree>
    <p:extLst>
      <p:ext uri="{BB962C8B-B14F-4D97-AF65-F5344CB8AC3E}">
        <p14:creationId xmlns:p14="http://schemas.microsoft.com/office/powerpoint/2010/main" val="44215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1295400"/>
            <a:ext cx="8683625" cy="5194300"/>
          </a:xfrm>
        </p:spPr>
        <p:txBody>
          <a:bodyPr/>
          <a:lstStyle>
            <a:lvl1pPr>
              <a:spcBef>
                <a:spcPts val="1200"/>
              </a:spcBef>
              <a:buClr>
                <a:schemeClr val="tx1"/>
              </a:buClr>
              <a:buFont typeface="Webdings" pitchFamily="18" charset="2"/>
              <a:buChar char="4"/>
              <a:defRPr>
                <a:latin typeface="Calibri" panose="020F0502020204030204" pitchFamily="34" charset="0"/>
                <a:cs typeface="Calibri" panose="020F0502020204030204" pitchFamily="34" charset="0"/>
              </a:defRPr>
            </a:lvl1pPr>
            <a:lvl2pPr>
              <a:spcBef>
                <a:spcPts val="1200"/>
              </a:spcBef>
              <a:defRPr>
                <a:latin typeface="Calibri" panose="020F0502020204030204" pitchFamily="34" charset="0"/>
                <a:cs typeface="Calibri" panose="020F0502020204030204" pitchFamily="34" charset="0"/>
              </a:defRPr>
            </a:lvl2pPr>
            <a:lvl3pPr>
              <a:spcBef>
                <a:spcPts val="1200"/>
              </a:spcBef>
              <a:defRPr>
                <a:latin typeface="Calibri" panose="020F0502020204030204" pitchFamily="34" charset="0"/>
                <a:cs typeface="Calibri" panose="020F0502020204030204" pitchFamily="34" charset="0"/>
              </a:defRPr>
            </a:lvl3pPr>
            <a:lvl4pPr>
              <a:spcBef>
                <a:spcPts val="1200"/>
              </a:spcBef>
              <a:defRPr>
                <a:latin typeface="Calibri" panose="020F0502020204030204" pitchFamily="34" charset="0"/>
                <a:cs typeface="Calibri" panose="020F0502020204030204" pitchFamily="34" charset="0"/>
              </a:defRPr>
            </a:lvl4pPr>
            <a:lvl5pPr>
              <a:spcBef>
                <a:spcPts val="1200"/>
              </a:spcBef>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562100" y="152400"/>
            <a:ext cx="6024563" cy="8382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458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152400"/>
            <a:ext cx="6024563" cy="8382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411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1295400"/>
            <a:ext cx="8683625" cy="5194300"/>
          </a:xfrm>
        </p:spPr>
        <p:txBody>
          <a:bodyPr/>
          <a:lstStyle>
            <a:lvl1pPr>
              <a:spcBef>
                <a:spcPts val="1200"/>
              </a:spcBef>
              <a:buClr>
                <a:schemeClr val="tx1"/>
              </a:buClr>
              <a:buFont typeface="Webdings" pitchFamily="18" charset="2"/>
              <a:buChar char="4"/>
              <a:defRPr>
                <a:latin typeface="Calibri" panose="020F0502020204030204" pitchFamily="34" charset="0"/>
                <a:cs typeface="Calibri" panose="020F0502020204030204" pitchFamily="34" charset="0"/>
              </a:defRPr>
            </a:lvl1pPr>
            <a:lvl2pPr>
              <a:spcBef>
                <a:spcPts val="1200"/>
              </a:spcBef>
              <a:defRPr>
                <a:latin typeface="Calibri" panose="020F0502020204030204" pitchFamily="34" charset="0"/>
                <a:cs typeface="Calibri" panose="020F0502020204030204" pitchFamily="34" charset="0"/>
              </a:defRPr>
            </a:lvl2pPr>
            <a:lvl3pPr>
              <a:spcBef>
                <a:spcPts val="1200"/>
              </a:spcBef>
              <a:defRPr>
                <a:latin typeface="Calibri" panose="020F0502020204030204" pitchFamily="34" charset="0"/>
                <a:cs typeface="Calibri" panose="020F0502020204030204" pitchFamily="34" charset="0"/>
              </a:defRPr>
            </a:lvl3pPr>
            <a:lvl4pPr>
              <a:spcBef>
                <a:spcPts val="1200"/>
              </a:spcBef>
              <a:defRPr>
                <a:latin typeface="Calibri" panose="020F0502020204030204" pitchFamily="34" charset="0"/>
                <a:cs typeface="Calibri" panose="020F0502020204030204" pitchFamily="34" charset="0"/>
              </a:defRPr>
            </a:lvl4pPr>
            <a:lvl5pPr>
              <a:spcBef>
                <a:spcPts val="1200"/>
              </a:spcBef>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562100" y="152400"/>
            <a:ext cx="6024563" cy="838200"/>
          </a:xfrm>
        </p:spPr>
        <p:txBody>
          <a:bodyPr/>
          <a:lstStyle>
            <a:lvl1pPr>
              <a:defRPr sz="2800" i="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5135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15240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30188" y="1133475"/>
            <a:ext cx="8683625" cy="535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53" name="Text Box 29"/>
          <p:cNvSpPr txBox="1">
            <a:spLocks noChangeArrowheads="1"/>
          </p:cNvSpPr>
          <p:nvPr userDrawn="1"/>
        </p:nvSpPr>
        <p:spPr bwMode="blackWhite">
          <a:xfrm>
            <a:off x="8774113" y="6553200"/>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0AFB21A6-1D40-4096-A133-8847AE6BD6F8}" type="slidenum">
              <a:rPr lang="en-US" sz="1200" b="1">
                <a:solidFill>
                  <a:srgbClr val="110189"/>
                </a:solidFill>
                <a:cs typeface="Arial" charset="0"/>
              </a:rPr>
              <a:pPr algn="ctr">
                <a:lnSpc>
                  <a:spcPct val="80000"/>
                </a:lnSpc>
                <a:spcBef>
                  <a:spcPct val="50000"/>
                </a:spcBef>
                <a:defRPr/>
              </a:pPr>
              <a:t>‹#›</a:t>
            </a:fld>
            <a:endParaRPr lang="en-US" sz="1200" b="1" dirty="0">
              <a:solidFill>
                <a:srgbClr val="110189"/>
              </a:solidFill>
              <a:cs typeface="Arial" charset="0"/>
            </a:endParaRPr>
          </a:p>
        </p:txBody>
      </p:sp>
      <p:pic>
        <p:nvPicPr>
          <p:cNvPr id="1029" name="Picture 22" descr="cusffc-2x2"/>
          <p:cNvPicPr>
            <a:picLocks noChangeAspect="1" noChangeArrowheads="1"/>
          </p:cNvPicPr>
          <p:nvPr userDrawn="1"/>
        </p:nvPicPr>
        <p:blipFill>
          <a:blip r:embed="rId6"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35" name="Text Box 51"/>
          <p:cNvSpPr txBox="1">
            <a:spLocks noChangeArrowheads="1"/>
          </p:cNvSpPr>
          <p:nvPr userDrawn="1"/>
        </p:nvSpPr>
        <p:spPr bwMode="auto">
          <a:xfrm>
            <a:off x="381000" y="6569075"/>
            <a:ext cx="2533650" cy="212725"/>
          </a:xfrm>
          <a:prstGeom prst="rect">
            <a:avLst/>
          </a:prstGeom>
          <a:solidFill>
            <a:schemeClr val="bg1"/>
          </a:solidFill>
          <a:ln w="57150">
            <a:noFill/>
            <a:miter lim="800000"/>
            <a:headEnd/>
            <a:tailEnd/>
          </a:ln>
          <a:effectLst/>
        </p:spPr>
        <p:txBody>
          <a:bodyPr tIns="0" bIns="0" anchor="ctr" anchorCtr="1">
            <a:spAutoFit/>
          </a:bodyPr>
          <a:lstStyle/>
          <a:p>
            <a:pPr algn="ctr" eaLnBrk="0" fontAlgn="base" hangingPunct="0">
              <a:spcBef>
                <a:spcPct val="0"/>
              </a:spcBef>
              <a:spcAft>
                <a:spcPct val="0"/>
              </a:spcAft>
              <a:defRPr/>
            </a:pPr>
            <a:r>
              <a:rPr lang="en-US" sz="1400" b="1" i="1" dirty="0">
                <a:solidFill>
                  <a:srgbClr val="000066"/>
                </a:solidFill>
                <a:effectLst>
                  <a:outerShdw blurRad="38100" dist="38100" dir="2700000" algn="tl">
                    <a:srgbClr val="C0C0C0"/>
                  </a:outerShdw>
                </a:effectLst>
                <a:cs typeface="Times New Roman" pitchFamily="18" charset="0"/>
              </a:rPr>
              <a:t>United States Fleet Forces</a:t>
            </a: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fontAlgn="base" hangingPunct="0">
              <a:spcBef>
                <a:spcPct val="0"/>
              </a:spcBef>
              <a:spcAft>
                <a:spcPct val="0"/>
              </a:spcAft>
              <a:defRPr/>
            </a:pPr>
            <a:endParaRPr lang="en-US" b="1" i="1" dirty="0">
              <a:solidFill>
                <a:srgbClr val="000000"/>
              </a:solidFill>
              <a:cs typeface="Times New Roman" pitchFamily="18" charset="0"/>
            </a:endParaRPr>
          </a:p>
        </p:txBody>
      </p:sp>
      <p:sp>
        <p:nvSpPr>
          <p:cNvPr id="18" name="TextBox 17"/>
          <p:cNvSpPr txBox="1"/>
          <p:nvPr userDrawn="1"/>
        </p:nvSpPr>
        <p:spPr>
          <a:xfrm>
            <a:off x="3695700" y="6504801"/>
            <a:ext cx="1752600"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a:solidFill>
                  <a:srgbClr val="008000"/>
                </a:solidFill>
                <a:cs typeface="Arial" charset="0"/>
              </a:rPr>
              <a:t>UNCLASSIFIED</a:t>
            </a:r>
          </a:p>
        </p:txBody>
      </p:sp>
    </p:spTree>
    <p:extLst>
      <p:ext uri="{BB962C8B-B14F-4D97-AF65-F5344CB8AC3E}">
        <p14:creationId xmlns:p14="http://schemas.microsoft.com/office/powerpoint/2010/main" val="994851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15240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30188" y="1349375"/>
            <a:ext cx="8683625"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9" name="Picture 22" descr="cusffc-2x2"/>
          <p:cNvPicPr>
            <a:picLocks noChangeAspect="1" noChangeArrowheads="1"/>
          </p:cNvPicPr>
          <p:nvPr userDrawn="1"/>
        </p:nvPicPr>
        <p:blipFill>
          <a:blip r:embed="rId8"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5" name="Text Box 51"/>
          <p:cNvSpPr txBox="1">
            <a:spLocks noChangeArrowheads="1"/>
          </p:cNvSpPr>
          <p:nvPr userDrawn="1"/>
        </p:nvSpPr>
        <p:spPr bwMode="auto">
          <a:xfrm>
            <a:off x="381000" y="6569075"/>
            <a:ext cx="2533650" cy="212725"/>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b="1" i="1" dirty="0">
                <a:solidFill>
                  <a:srgbClr val="000066"/>
                </a:solidFill>
                <a:effectLst>
                  <a:outerShdw blurRad="38100" dist="38100" dir="2700000" algn="tl">
                    <a:srgbClr val="C0C0C0"/>
                  </a:outerShdw>
                </a:effectLst>
                <a:cs typeface="Times New Roman" pitchFamily="18" charset="0"/>
              </a:rPr>
              <a:t>United States Fleet Forces</a:t>
            </a: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2" name="TextBox 11"/>
          <p:cNvSpPr txBox="1"/>
          <p:nvPr userDrawn="1"/>
        </p:nvSpPr>
        <p:spPr>
          <a:xfrm>
            <a:off x="3695700" y="6472551"/>
            <a:ext cx="1752600" cy="182880"/>
          </a:xfrm>
          <a:prstGeom prst="rect">
            <a:avLst/>
          </a:prstGeom>
          <a:noFill/>
        </p:spPr>
        <p:txBody>
          <a:bodyPr wrap="square" lIns="0" tIns="0" rIns="0" bIns="0" rtlCol="0" anchor="ctr">
            <a:noAutofit/>
          </a:bodyPr>
          <a:lstStyle/>
          <a:p>
            <a:pPr algn="ctr"/>
            <a:r>
              <a:rPr lang="en-US" sz="1000" b="1" dirty="0" smtClean="0">
                <a:solidFill>
                  <a:srgbClr val="008000"/>
                </a:solidFill>
              </a:rPr>
              <a:t>UNCLASSIFIED</a:t>
            </a:r>
            <a:endParaRPr lang="en-US" sz="1000" b="1" dirty="0">
              <a:solidFill>
                <a:srgbClr val="008000"/>
              </a:solidFill>
            </a:endParaRPr>
          </a:p>
        </p:txBody>
      </p:sp>
    </p:spTree>
    <p:extLst>
      <p:ext uri="{BB962C8B-B14F-4D97-AF65-F5344CB8AC3E}">
        <p14:creationId xmlns:p14="http://schemas.microsoft.com/office/powerpoint/2010/main" val="5209849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Calibri" panose="020F0502020204030204" pitchFamily="34" charset="0"/>
          <a:ea typeface="+mn-ea"/>
          <a:cs typeface="Calibri" panose="020F0502020204030204" pitchFamily="34" charset="0"/>
        </a:defRPr>
      </a:lvl1pPr>
      <a:lvl2pPr marL="682625" indent="-225425" algn="l" rtl="0" eaLnBrk="0" fontAlgn="base" hangingPunct="0">
        <a:spcBef>
          <a:spcPct val="20000"/>
        </a:spcBef>
        <a:spcAft>
          <a:spcPct val="0"/>
        </a:spcAft>
        <a:buChar char="–"/>
        <a:defRPr sz="1600" b="1">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1400" b="1">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181100" y="2412756"/>
            <a:ext cx="6781800" cy="508488"/>
          </a:xfrm>
        </p:spPr>
        <p:txBody>
          <a:bodyPr/>
          <a:lstStyle/>
          <a:p>
            <a:r>
              <a:rPr lang="en-US" sz="2400" dirty="0" smtClean="0"/>
              <a:t>American Society of Naval Engineers</a:t>
            </a:r>
            <a:br>
              <a:rPr lang="en-US" sz="2400" dirty="0" smtClean="0"/>
            </a:br>
            <a:r>
              <a:rPr lang="en-US" sz="2400" dirty="0" smtClean="0"/>
              <a:t>Tidewater Section</a:t>
            </a:r>
            <a:br>
              <a:rPr lang="en-US" sz="2400" dirty="0" smtClean="0"/>
            </a:br>
            <a:r>
              <a:rPr lang="en-US" sz="2400" dirty="0"/>
              <a:t/>
            </a:r>
            <a:br>
              <a:rPr lang="en-US" sz="2400" dirty="0"/>
            </a:br>
            <a:r>
              <a:rPr lang="en-US" sz="2400" dirty="0" smtClean="0"/>
              <a:t>“Revolutionizing Readiness”</a:t>
            </a:r>
            <a:br>
              <a:rPr lang="en-US" sz="2400" dirty="0" smtClean="0"/>
            </a:br>
            <a:r>
              <a:rPr lang="en-US" sz="2400" dirty="0" smtClean="0"/>
              <a:t>RDML Paul Spedero</a:t>
            </a:r>
            <a:br>
              <a:rPr lang="en-US" sz="2400" dirty="0" smtClean="0"/>
            </a:br>
            <a:r>
              <a:rPr lang="en-US" sz="2400" dirty="0" smtClean="0"/>
              <a:t>Fleet </a:t>
            </a:r>
            <a:r>
              <a:rPr lang="en-US" sz="2400" dirty="0" smtClean="0"/>
              <a:t>Readiness Officer (N02R) USFFC</a:t>
            </a:r>
            <a:r>
              <a:rPr lang="en-US" sz="2400" i="0" dirty="0" smtClean="0"/>
              <a:t/>
            </a:r>
            <a:br>
              <a:rPr lang="en-US" sz="2400" i="0" dirty="0" smtClean="0"/>
            </a:br>
            <a:r>
              <a:rPr lang="en-US" sz="2400" i="0" dirty="0" smtClean="0"/>
              <a:t/>
            </a:r>
            <a:br>
              <a:rPr lang="en-US" sz="2400" i="0" dirty="0" smtClean="0"/>
            </a:br>
            <a:endParaRPr lang="en-US" sz="2400" b="0" i="1" dirty="0"/>
          </a:p>
        </p:txBody>
      </p:sp>
      <p:sp>
        <p:nvSpPr>
          <p:cNvPr id="2" name="Subtitle 1"/>
          <p:cNvSpPr>
            <a:spLocks noGrp="1"/>
          </p:cNvSpPr>
          <p:nvPr>
            <p:ph type="subTitle" idx="4294967295"/>
          </p:nvPr>
        </p:nvSpPr>
        <p:spPr>
          <a:xfrm>
            <a:off x="0" y="4953000"/>
            <a:ext cx="9144000" cy="1752600"/>
          </a:xfrm>
        </p:spPr>
        <p:txBody>
          <a:bodyPr/>
          <a:lstStyle/>
          <a:p>
            <a:endParaRPr lang="en-US" sz="2400" i="0" dirty="0" smtClean="0">
              <a:latin typeface="+mj-lt"/>
            </a:endParaRPr>
          </a:p>
          <a:p>
            <a:pPr marL="0" indent="0" algn="ctr">
              <a:buNone/>
            </a:pPr>
            <a:r>
              <a:rPr lang="en-US" sz="2400" dirty="0" smtClean="0">
                <a:solidFill>
                  <a:srgbClr val="000000"/>
                </a:solidFill>
                <a:latin typeface="+mj-lt"/>
              </a:rPr>
              <a:t>22 January 2020</a:t>
            </a:r>
            <a:endParaRPr lang="en-US" sz="2400" i="0" dirty="0" smtClean="0">
              <a:solidFill>
                <a:schemeClr val="tx2"/>
              </a:solidFill>
              <a:latin typeface="+mj-lt"/>
            </a:endParaRPr>
          </a:p>
          <a:p>
            <a:endParaRPr lang="en-US" sz="1400" i="0" dirty="0" smtClean="0">
              <a:solidFill>
                <a:srgbClr val="008000"/>
              </a:solidFill>
              <a:latin typeface="+mj-lt"/>
            </a:endParaRPr>
          </a:p>
        </p:txBody>
      </p:sp>
      <p:pic>
        <p:nvPicPr>
          <p:cNvPr id="7" name="Picture 3" descr="cusffc-3x3.jpg"/>
          <p:cNvPicPr>
            <a:picLocks noChangeAspect="1"/>
          </p:cNvPicPr>
          <p:nvPr/>
        </p:nvPicPr>
        <p:blipFill>
          <a:blip r:embed="rId3" cstate="print"/>
          <a:srcRect/>
          <a:stretch>
            <a:fillRect/>
          </a:stretch>
        </p:blipFill>
        <p:spPr bwMode="auto">
          <a:xfrm>
            <a:off x="3566160" y="3429000"/>
            <a:ext cx="2011680" cy="2011680"/>
          </a:xfrm>
          <a:prstGeom prst="rect">
            <a:avLst/>
          </a:prstGeom>
          <a:noFill/>
          <a:ln w="9525">
            <a:noFill/>
            <a:miter lim="800000"/>
            <a:headEnd/>
            <a:tailEnd/>
          </a:ln>
        </p:spPr>
      </p:pic>
      <p:sp>
        <p:nvSpPr>
          <p:cNvPr id="4" name="Rectangle 3"/>
          <p:cNvSpPr/>
          <p:nvPr/>
        </p:nvSpPr>
        <p:spPr>
          <a:xfrm>
            <a:off x="8858250" y="649605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52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Revolutionizing Readiness</a:t>
            </a:r>
            <a:endParaRPr lang="en-US" dirty="0"/>
          </a:p>
        </p:txBody>
      </p:sp>
      <p:sp>
        <p:nvSpPr>
          <p:cNvPr id="3" name="Content Placeholder 2"/>
          <p:cNvSpPr>
            <a:spLocks noGrp="1"/>
          </p:cNvSpPr>
          <p:nvPr>
            <p:ph idx="1"/>
          </p:nvPr>
        </p:nvSpPr>
        <p:spPr>
          <a:xfrm>
            <a:off x="76200" y="1371600"/>
            <a:ext cx="5613034" cy="5774113"/>
          </a:xfrm>
        </p:spPr>
        <p:txBody>
          <a:bodyPr>
            <a:normAutofit/>
          </a:bodyPr>
          <a:lstStyle/>
          <a:p>
            <a:pPr marL="0" indent="0" algn="ctr">
              <a:buNone/>
            </a:pPr>
            <a:r>
              <a:rPr lang="en-US" sz="1600" i="1" dirty="0" smtClean="0"/>
              <a:t>“We </a:t>
            </a:r>
            <a:r>
              <a:rPr lang="en-US" sz="1600" i="1" dirty="0" smtClean="0"/>
              <a:t>need some fundamental changes in how we approach readiness, how we generate it, analyze it, measure it, integrate it, articulate what we need, and predict what the return on our readiness </a:t>
            </a:r>
            <a:r>
              <a:rPr lang="en-US" sz="1600" i="1" dirty="0" smtClean="0"/>
              <a:t>investment </a:t>
            </a:r>
            <a:r>
              <a:rPr lang="en-US" sz="1600" i="1" dirty="0" smtClean="0"/>
              <a:t>might </a:t>
            </a:r>
            <a:r>
              <a:rPr lang="en-US" sz="1600" i="1" dirty="0" smtClean="0"/>
              <a:t>be” </a:t>
            </a:r>
            <a:r>
              <a:rPr lang="en-US" sz="1600" i="1" dirty="0" smtClean="0"/>
              <a:t>– ADM Grady (</a:t>
            </a:r>
            <a:r>
              <a:rPr lang="en-US" sz="1600" i="1" dirty="0" smtClean="0"/>
              <a:t>AFCEA</a:t>
            </a:r>
            <a:r>
              <a:rPr lang="en-US" sz="1600" i="1" dirty="0" smtClean="0"/>
              <a:t> West, Feb 19)</a:t>
            </a:r>
          </a:p>
          <a:p>
            <a:r>
              <a:rPr lang="en-US" dirty="0" smtClean="0"/>
              <a:t>Revolutionize Readiness Campaign</a:t>
            </a:r>
            <a:endParaRPr lang="en-US" dirty="0"/>
          </a:p>
          <a:p>
            <a:pPr lvl="1"/>
            <a:r>
              <a:rPr lang="en-US" dirty="0" smtClean="0"/>
              <a:t>1 of 5 USFFC Lines of Effort</a:t>
            </a:r>
          </a:p>
          <a:p>
            <a:pPr lvl="1"/>
            <a:r>
              <a:rPr lang="en-US" dirty="0" smtClean="0"/>
              <a:t>One year of effort to date</a:t>
            </a:r>
          </a:p>
          <a:p>
            <a:r>
              <a:rPr lang="en-US" dirty="0" smtClean="0"/>
              <a:t>Fleet Integrated Readiness and Analysis Office and Fleet Readiness </a:t>
            </a:r>
            <a:r>
              <a:rPr lang="en-US" dirty="0" smtClean="0"/>
              <a:t>Officer (FRO), Nov </a:t>
            </a:r>
            <a:r>
              <a:rPr lang="en-US" dirty="0" smtClean="0"/>
              <a:t>2019</a:t>
            </a:r>
          </a:p>
          <a:p>
            <a:pPr lvl="1"/>
            <a:r>
              <a:rPr lang="en-US" dirty="0" smtClean="0"/>
              <a:t>Drive Navy-wide, centrally-managed data governance, and develop USFFC staff analysis and analytical skills</a:t>
            </a:r>
          </a:p>
          <a:p>
            <a:pPr lvl="1"/>
            <a:r>
              <a:rPr lang="en-US" dirty="0" smtClean="0"/>
              <a:t>The FRO will serve as the single Force Readiness (</a:t>
            </a:r>
            <a:r>
              <a:rPr lang="en-US" i="1" dirty="0" smtClean="0"/>
              <a:t>F</a:t>
            </a:r>
            <a:r>
              <a:rPr lang="en-US" i="1" baseline="-25000" dirty="0" smtClean="0"/>
              <a:t>r</a:t>
            </a:r>
            <a:r>
              <a:rPr lang="en-US" dirty="0" smtClean="0"/>
              <a:t>) authority</a:t>
            </a:r>
          </a:p>
        </p:txBody>
      </p:sp>
      <p:sp>
        <p:nvSpPr>
          <p:cNvPr id="4" name="Slide Number Placeholder 3"/>
          <p:cNvSpPr>
            <a:spLocks noGrp="1"/>
          </p:cNvSpPr>
          <p:nvPr>
            <p:ph type="sldNum" sz="quarter" idx="4294967295"/>
          </p:nvPr>
        </p:nvSpPr>
        <p:spPr>
          <a:xfrm>
            <a:off x="6347400" y="6565707"/>
            <a:ext cx="2057400" cy="365125"/>
          </a:xfrm>
        </p:spPr>
        <p:txBody>
          <a:bodyPr/>
          <a:lstStyle/>
          <a:p>
            <a:fld id="{8E3FB0A6-6AF9-4D38-A4CC-FF67D66829C4}" type="slidenum">
              <a:rPr lang="en-US" smtClean="0"/>
              <a:pPr/>
              <a:t>2</a:t>
            </a:fld>
            <a:endParaRPr lang="en-US" dirty="0"/>
          </a:p>
        </p:txBody>
      </p:sp>
      <p:grpSp>
        <p:nvGrpSpPr>
          <p:cNvPr id="5" name="Group 4"/>
          <p:cNvGrpSpPr/>
          <p:nvPr/>
        </p:nvGrpSpPr>
        <p:grpSpPr>
          <a:xfrm>
            <a:off x="5579782" y="1295399"/>
            <a:ext cx="3335618" cy="5180091"/>
            <a:chOff x="5579782" y="897013"/>
            <a:chExt cx="3526132" cy="5578478"/>
          </a:xfrm>
        </p:grpSpPr>
        <p:sp>
          <p:nvSpPr>
            <p:cNvPr id="8" name="Rounded Rectangle 7"/>
            <p:cNvSpPr/>
            <p:nvPr/>
          </p:nvSpPr>
          <p:spPr>
            <a:xfrm>
              <a:off x="5579782" y="897013"/>
              <a:ext cx="3526132" cy="5578478"/>
            </a:xfrm>
            <a:prstGeom prst="roundRect">
              <a:avLst>
                <a:gd name="adj" fmla="val 2522"/>
              </a:avLst>
            </a:prstGeom>
            <a:solidFill>
              <a:srgbClr val="0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5625503" y="897013"/>
              <a:ext cx="3451317" cy="3441558"/>
            </a:xfrm>
            <a:prstGeom prst="rect">
              <a:avLst/>
            </a:prstGeom>
            <a:ln>
              <a:noFill/>
            </a:ln>
          </p:spPr>
        </p:pic>
        <p:sp>
          <p:nvSpPr>
            <p:cNvPr id="7" name="Rectangle 6"/>
            <p:cNvSpPr/>
            <p:nvPr/>
          </p:nvSpPr>
          <p:spPr>
            <a:xfrm>
              <a:off x="5579782" y="4338571"/>
              <a:ext cx="3526132" cy="2005253"/>
            </a:xfrm>
            <a:prstGeom prst="rect">
              <a:avLst/>
            </a:prstGeom>
            <a:ln>
              <a:noFill/>
            </a:ln>
          </p:spPr>
          <p:txBody>
            <a:bodyPr wrap="square">
              <a:spAutoFit/>
            </a:bodyPr>
            <a:lstStyle/>
            <a:p>
              <a:pPr algn="ctr"/>
              <a:r>
                <a:rPr lang="en-US" sz="1050" dirty="0">
                  <a:solidFill>
                    <a:schemeClr val="bg1"/>
                  </a:solidFill>
                </a:rPr>
                <a:t>Data analytics to integrate the seams in and across</a:t>
              </a:r>
              <a:r>
                <a:rPr lang="en-US" sz="1100" dirty="0">
                  <a:solidFill>
                    <a:schemeClr val="bg1"/>
                  </a:solidFill>
                </a:rPr>
                <a:t>:</a:t>
              </a:r>
            </a:p>
            <a:p>
              <a:pPr algn="ctr"/>
              <a:endParaRPr lang="en-US" sz="500" dirty="0">
                <a:solidFill>
                  <a:schemeClr val="bg1"/>
                </a:solidFill>
              </a:endParaRPr>
            </a:p>
            <a:p>
              <a:pPr algn="ctr"/>
              <a:r>
                <a:rPr lang="en-US" sz="1200" b="1" i="1" dirty="0">
                  <a:solidFill>
                    <a:schemeClr val="bg1"/>
                  </a:solidFill>
                </a:rPr>
                <a:t>Force Development (</a:t>
              </a:r>
              <a:r>
                <a:rPr lang="en-US" sz="1200" b="1" i="1" dirty="0">
                  <a:solidFill>
                    <a:schemeClr val="bg1"/>
                  </a:solidFill>
                </a:rPr>
                <a:t>F</a:t>
              </a:r>
              <a:r>
                <a:rPr lang="en-US" sz="1200" b="1" i="1" baseline="-25000" dirty="0">
                  <a:solidFill>
                    <a:schemeClr val="bg1"/>
                  </a:solidFill>
                </a:rPr>
                <a:t>d</a:t>
              </a:r>
              <a:r>
                <a:rPr lang="en-US" sz="1200" b="1" i="1" dirty="0">
                  <a:solidFill>
                    <a:schemeClr val="bg1"/>
                  </a:solidFill>
                </a:rPr>
                <a:t>)</a:t>
              </a:r>
            </a:p>
            <a:p>
              <a:pPr algn="ctr"/>
              <a:r>
                <a:rPr lang="en-US" sz="1200" b="1" i="1" dirty="0">
                  <a:solidFill>
                    <a:schemeClr val="bg1"/>
                  </a:solidFill>
                </a:rPr>
                <a:t>Force Generation (F</a:t>
              </a:r>
              <a:r>
                <a:rPr lang="en-US" sz="1200" b="1" i="1" baseline="-25000" dirty="0">
                  <a:solidFill>
                    <a:schemeClr val="bg1"/>
                  </a:solidFill>
                </a:rPr>
                <a:t>g</a:t>
              </a:r>
              <a:r>
                <a:rPr lang="en-US" sz="1200" b="1" i="1" dirty="0">
                  <a:solidFill>
                    <a:schemeClr val="bg1"/>
                  </a:solidFill>
                </a:rPr>
                <a:t>)</a:t>
              </a:r>
            </a:p>
            <a:p>
              <a:pPr algn="ctr"/>
              <a:r>
                <a:rPr lang="en-US" sz="1200" b="1" i="1" dirty="0">
                  <a:solidFill>
                    <a:schemeClr val="bg1"/>
                  </a:solidFill>
                </a:rPr>
                <a:t>Force Employment (F</a:t>
              </a:r>
              <a:r>
                <a:rPr lang="en-US" sz="1200" b="1" i="1" baseline="-25000" dirty="0">
                  <a:solidFill>
                    <a:schemeClr val="bg1"/>
                  </a:solidFill>
                </a:rPr>
                <a:t>e</a:t>
              </a:r>
              <a:r>
                <a:rPr lang="en-US" sz="1200" b="1" i="1" dirty="0">
                  <a:solidFill>
                    <a:schemeClr val="bg1"/>
                  </a:solidFill>
                </a:rPr>
                <a:t>)</a:t>
              </a:r>
            </a:p>
            <a:p>
              <a:pPr algn="ctr"/>
              <a:endParaRPr lang="en-US" sz="700" i="1" dirty="0">
                <a:solidFill>
                  <a:schemeClr val="bg1"/>
                </a:solidFill>
              </a:endParaRPr>
            </a:p>
            <a:p>
              <a:pPr algn="ctr"/>
              <a:r>
                <a:rPr lang="en-US" sz="1100" dirty="0">
                  <a:solidFill>
                    <a:schemeClr val="bg1"/>
                  </a:solidFill>
                </a:rPr>
                <a:t>Articulate the holistic picture of readiness across all phases that measures not just readiness outputs but also the health of the readiness production and capability development cycle with </a:t>
              </a:r>
              <a:endParaRPr lang="en-US" sz="1100" dirty="0" smtClean="0">
                <a:solidFill>
                  <a:schemeClr val="bg1"/>
                </a:solidFill>
              </a:endParaRPr>
            </a:p>
            <a:p>
              <a:pPr algn="ctr"/>
              <a:r>
                <a:rPr lang="en-US" sz="1200" b="1" i="1" dirty="0" smtClean="0">
                  <a:solidFill>
                    <a:schemeClr val="bg1"/>
                  </a:solidFill>
                </a:rPr>
                <a:t>Force </a:t>
              </a:r>
              <a:r>
                <a:rPr lang="en-US" sz="1200" b="1" i="1" dirty="0">
                  <a:solidFill>
                    <a:schemeClr val="bg1"/>
                  </a:solidFill>
                </a:rPr>
                <a:t>Readiness (F</a:t>
              </a:r>
              <a:r>
                <a:rPr lang="en-US" sz="1200" b="1" i="1" baseline="-25000" dirty="0">
                  <a:solidFill>
                    <a:schemeClr val="bg1"/>
                  </a:solidFill>
                </a:rPr>
                <a:t>r</a:t>
              </a:r>
              <a:r>
                <a:rPr lang="en-US" sz="1200" b="1" i="1" dirty="0">
                  <a:solidFill>
                    <a:schemeClr val="bg1"/>
                  </a:solidFill>
                </a:rPr>
                <a:t>)</a:t>
              </a:r>
            </a:p>
          </p:txBody>
        </p:sp>
      </p:grpSp>
    </p:spTree>
    <p:extLst>
      <p:ext uri="{BB962C8B-B14F-4D97-AF65-F5344CB8AC3E}">
        <p14:creationId xmlns:p14="http://schemas.microsoft.com/office/powerpoint/2010/main" val="1740885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40" y="-227241"/>
            <a:ext cx="8249760" cy="1325563"/>
          </a:xfrm>
        </p:spPr>
        <p:txBody>
          <a:bodyPr/>
          <a:lstStyle/>
          <a:p>
            <a:r>
              <a:rPr lang="en-US" dirty="0" smtClean="0"/>
              <a:t>Our Campaign Today: Bringing it Together</a:t>
            </a:r>
            <a:endParaRPr lang="en-US" dirty="0"/>
          </a:p>
        </p:txBody>
      </p:sp>
      <p:sp>
        <p:nvSpPr>
          <p:cNvPr id="3" name="Content Placeholder 2"/>
          <p:cNvSpPr>
            <a:spLocks noGrp="1"/>
          </p:cNvSpPr>
          <p:nvPr>
            <p:ph idx="1"/>
          </p:nvPr>
        </p:nvSpPr>
        <p:spPr>
          <a:xfrm>
            <a:off x="624393" y="1018808"/>
            <a:ext cx="7886700" cy="5661392"/>
          </a:xfrm>
        </p:spPr>
        <p:txBody>
          <a:bodyPr>
            <a:normAutofit/>
          </a:bodyPr>
          <a:lstStyle/>
          <a:p>
            <a:pPr marL="0" indent="0">
              <a:buNone/>
            </a:pPr>
            <a:endParaRPr lang="en-US" dirty="0" smtClean="0"/>
          </a:p>
          <a:p>
            <a:endParaRPr lang="en-US" dirty="0"/>
          </a:p>
          <a:p>
            <a:endParaRPr lang="en-US" dirty="0"/>
          </a:p>
        </p:txBody>
      </p:sp>
      <p:sp>
        <p:nvSpPr>
          <p:cNvPr id="4" name="Slide Number Placeholder 3"/>
          <p:cNvSpPr>
            <a:spLocks noGrp="1"/>
          </p:cNvSpPr>
          <p:nvPr>
            <p:ph type="sldNum" sz="quarter" idx="4294967295"/>
          </p:nvPr>
        </p:nvSpPr>
        <p:spPr/>
        <p:txBody>
          <a:bodyPr/>
          <a:lstStyle/>
          <a:p>
            <a:endParaRPr lang="en-US" dirty="0"/>
          </a:p>
        </p:txBody>
      </p:sp>
      <p:pic>
        <p:nvPicPr>
          <p:cNvPr id="162" name="Picture 161"/>
          <p:cNvPicPr>
            <a:picLocks noChangeAspect="1"/>
          </p:cNvPicPr>
          <p:nvPr/>
        </p:nvPicPr>
        <p:blipFill>
          <a:blip r:embed="rId2"/>
          <a:stretch>
            <a:fillRect/>
          </a:stretch>
        </p:blipFill>
        <p:spPr>
          <a:xfrm>
            <a:off x="192188" y="1635368"/>
            <a:ext cx="8781828" cy="4495800"/>
          </a:xfrm>
          <a:prstGeom prst="rect">
            <a:avLst/>
          </a:prstGeom>
          <a:solidFill>
            <a:srgbClr val="00002E"/>
          </a:solidFill>
        </p:spPr>
      </p:pic>
      <p:sp>
        <p:nvSpPr>
          <p:cNvPr id="163" name="TextBox 162"/>
          <p:cNvSpPr txBox="1"/>
          <p:nvPr/>
        </p:nvSpPr>
        <p:spPr>
          <a:xfrm>
            <a:off x="3925346" y="4951360"/>
            <a:ext cx="4859867" cy="246221"/>
          </a:xfrm>
          <a:prstGeom prst="rect">
            <a:avLst/>
          </a:prstGeom>
          <a:noFill/>
        </p:spPr>
        <p:txBody>
          <a:bodyPr wrap="square" rtlCol="0">
            <a:spAutoFit/>
          </a:bodyPr>
          <a:lstStyle/>
          <a:p>
            <a:pPr algn="r"/>
            <a:r>
              <a:rPr lang="en-US" sz="1000" i="1" dirty="0" smtClean="0">
                <a:solidFill>
                  <a:schemeClr val="bg1"/>
                </a:solidFill>
              </a:rPr>
              <a:t>Notional Illustration of Integration of Analytic Activity at USFFC to End State</a:t>
            </a:r>
            <a:endParaRPr lang="en-US" sz="1000" i="1" dirty="0">
              <a:solidFill>
                <a:schemeClr val="bg1"/>
              </a:solidFill>
            </a:endParaRPr>
          </a:p>
        </p:txBody>
      </p:sp>
    </p:spTree>
    <p:extLst>
      <p:ext uri="{BB962C8B-B14F-4D97-AF65-F5344CB8AC3E}">
        <p14:creationId xmlns:p14="http://schemas.microsoft.com/office/powerpoint/2010/main" val="139228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Initiatives</a:t>
            </a:r>
            <a:endParaRPr lang="en-US" dirty="0"/>
          </a:p>
        </p:txBody>
      </p:sp>
      <p:sp>
        <p:nvSpPr>
          <p:cNvPr id="3" name="Content Placeholder 2"/>
          <p:cNvSpPr>
            <a:spLocks noGrp="1"/>
          </p:cNvSpPr>
          <p:nvPr>
            <p:ph idx="1"/>
          </p:nvPr>
        </p:nvSpPr>
        <p:spPr>
          <a:xfrm>
            <a:off x="705644" y="1600200"/>
            <a:ext cx="7732712" cy="4616678"/>
          </a:xfrm>
        </p:spPr>
        <p:txBody>
          <a:bodyPr>
            <a:noAutofit/>
          </a:bodyPr>
          <a:lstStyle/>
          <a:p>
            <a:pPr marL="0" indent="0">
              <a:buNone/>
            </a:pPr>
            <a:r>
              <a:rPr lang="en-US" sz="1600" u="sng" dirty="0" smtClean="0"/>
              <a:t>Initiative </a:t>
            </a:r>
            <a:r>
              <a:rPr lang="en-US" sz="1600" u="sng" dirty="0" smtClean="0"/>
              <a:t>#1</a:t>
            </a:r>
            <a:endParaRPr lang="en-US" sz="1600" u="sng" dirty="0" smtClean="0"/>
          </a:p>
          <a:p>
            <a:r>
              <a:rPr lang="en-US" sz="1600" dirty="0" smtClean="0"/>
              <a:t>Develop an automated tool to facilitate Operationalize the Staff (OTS) execution by tracking staffing positions, billets, and training across various operating conditions to support Maritime Operations </a:t>
            </a:r>
            <a:r>
              <a:rPr lang="en-US" sz="1600" dirty="0" smtClean="0"/>
              <a:t>Centers </a:t>
            </a:r>
            <a:endParaRPr lang="en-US" sz="1600" dirty="0"/>
          </a:p>
          <a:p>
            <a:pPr marL="0" indent="0">
              <a:buNone/>
            </a:pPr>
            <a:r>
              <a:rPr lang="en-US" sz="1600" u="sng" dirty="0" smtClean="0"/>
              <a:t>Initiative #2</a:t>
            </a:r>
            <a:endParaRPr lang="en-US" sz="1600" u="sng" dirty="0"/>
          </a:p>
          <a:p>
            <a:r>
              <a:rPr lang="en-US" sz="1600" dirty="0"/>
              <a:t>Assess performance of the Baseline Configuration Control Plan (</a:t>
            </a:r>
            <a:r>
              <a:rPr lang="en-US" sz="1600" dirty="0"/>
              <a:t>BCCP</a:t>
            </a:r>
            <a:r>
              <a:rPr lang="en-US" sz="1600" dirty="0"/>
              <a:t>) in developing integrated, interoperable warfighting capabilities delivered to strike </a:t>
            </a:r>
            <a:r>
              <a:rPr lang="en-US" sz="1600" dirty="0" smtClean="0"/>
              <a:t>groups</a:t>
            </a:r>
          </a:p>
          <a:p>
            <a:pPr marL="0" indent="0">
              <a:buNone/>
            </a:pPr>
            <a:r>
              <a:rPr lang="en-US" sz="1600" u="sng" dirty="0" smtClean="0"/>
              <a:t>Initiative #3</a:t>
            </a:r>
          </a:p>
          <a:p>
            <a:r>
              <a:rPr lang="en-US" sz="1600" dirty="0" smtClean="0"/>
              <a:t>Initiate </a:t>
            </a:r>
            <a:r>
              <a:rPr lang="en-US" sz="1600" dirty="0" smtClean="0"/>
              <a:t>cross </a:t>
            </a:r>
            <a:r>
              <a:rPr lang="en-US" sz="1600" dirty="0"/>
              <a:t>PESTONI</a:t>
            </a:r>
            <a:r>
              <a:rPr lang="en-US" sz="1600" dirty="0"/>
              <a:t>-pillar data analytics to improve material readiness through a pilot of the Agile Warfighter Analytics Readiness Environment (AWARE) </a:t>
            </a:r>
            <a:r>
              <a:rPr lang="en-US" sz="1600" dirty="0" smtClean="0"/>
              <a:t>in the Navy </a:t>
            </a:r>
            <a:r>
              <a:rPr lang="en-US" sz="1600" dirty="0"/>
              <a:t>Operational Business Logistics Environment (NOBLE) Systems of Systems (Naval Operational Supply System, Naval Aviation Maintenance System, Naval Operational Maintenance Environment</a:t>
            </a:r>
            <a:r>
              <a:rPr lang="en-US" sz="1600" dirty="0" smtClean="0"/>
              <a:t>).</a:t>
            </a:r>
            <a:endParaRPr lang="en-US" sz="1600" dirty="0"/>
          </a:p>
        </p:txBody>
      </p:sp>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81331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Goals</a:t>
            </a:r>
            <a:endParaRPr lang="en-US" dirty="0"/>
          </a:p>
        </p:txBody>
      </p:sp>
      <p:sp>
        <p:nvSpPr>
          <p:cNvPr id="3" name="Content Placeholder 2"/>
          <p:cNvSpPr>
            <a:spLocks noGrp="1"/>
          </p:cNvSpPr>
          <p:nvPr>
            <p:ph idx="1"/>
          </p:nvPr>
        </p:nvSpPr>
        <p:spPr>
          <a:xfrm>
            <a:off x="504096" y="1676400"/>
            <a:ext cx="8153161" cy="4343400"/>
          </a:xfrm>
        </p:spPr>
        <p:txBody>
          <a:bodyPr>
            <a:normAutofit/>
          </a:bodyPr>
          <a:lstStyle/>
          <a:p>
            <a:pPr marL="0" indent="0">
              <a:buNone/>
            </a:pPr>
            <a:r>
              <a:rPr lang="en-US" sz="1600" u="sng" dirty="0" smtClean="0"/>
              <a:t>Example </a:t>
            </a:r>
            <a:r>
              <a:rPr lang="en-US" sz="1600" u="sng" dirty="0" smtClean="0"/>
              <a:t>#1</a:t>
            </a:r>
            <a:endParaRPr lang="en-US" sz="1600" u="sng" dirty="0" smtClean="0"/>
          </a:p>
          <a:p>
            <a:r>
              <a:rPr lang="en-US" sz="1600" dirty="0" smtClean="0"/>
              <a:t>The ability to integrate readiness data with financial data to seamlessly and agilely assess and visualize a predictive and prescriptive readiness outcome for a given resource investment</a:t>
            </a:r>
            <a:endParaRPr lang="en-US" sz="1600" dirty="0"/>
          </a:p>
          <a:p>
            <a:pPr marL="0" indent="0">
              <a:buNone/>
            </a:pPr>
            <a:r>
              <a:rPr lang="en-US" sz="1600" u="sng" dirty="0" smtClean="0"/>
              <a:t>Example </a:t>
            </a:r>
            <a:r>
              <a:rPr lang="en-US" sz="1600" u="sng" dirty="0" smtClean="0"/>
              <a:t>#2</a:t>
            </a:r>
            <a:endParaRPr lang="en-US" sz="1600" u="sng" dirty="0"/>
          </a:p>
          <a:p>
            <a:r>
              <a:rPr lang="en-US" sz="1600" dirty="0" smtClean="0"/>
              <a:t>The ability to dynamically, and in real time assess readiness output with variable time and tempo schedule and force structure demands with an assessment of </a:t>
            </a:r>
            <a:r>
              <a:rPr lang="en-US" sz="1600" dirty="0"/>
              <a:t>resulting </a:t>
            </a:r>
            <a:r>
              <a:rPr lang="en-US" sz="1600" dirty="0" smtClean="0"/>
              <a:t>downstream impacts </a:t>
            </a:r>
            <a:r>
              <a:rPr lang="en-US" sz="1600" dirty="0"/>
              <a:t>to </a:t>
            </a:r>
            <a:r>
              <a:rPr lang="en-US" sz="1600" dirty="0" smtClean="0"/>
              <a:t>the health of readiness production to generate the next force, reset, etc. </a:t>
            </a:r>
          </a:p>
          <a:p>
            <a:pPr marL="0" indent="0">
              <a:buNone/>
            </a:pPr>
            <a:r>
              <a:rPr lang="en-US" sz="1600" u="sng" dirty="0" smtClean="0"/>
              <a:t>Example </a:t>
            </a:r>
            <a:r>
              <a:rPr lang="en-US" sz="1600" u="sng" dirty="0" smtClean="0"/>
              <a:t>#3</a:t>
            </a:r>
            <a:endParaRPr lang="en-US" sz="1600" u="sng" dirty="0"/>
          </a:p>
          <a:p>
            <a:r>
              <a:rPr lang="en-US" sz="1600" dirty="0" smtClean="0"/>
              <a:t>The ability to predict a unit’s training proficiency at certification based on assessing environmental factors (such as days since last employment, manning risk factors, expected gains or losses) therefore allowing the development of a tailored training plan vice a “one size fits all” approach</a:t>
            </a:r>
            <a:endParaRPr lang="en-US" sz="1600" dirty="0"/>
          </a:p>
          <a:p>
            <a:pPr marL="0" indent="0">
              <a:buNone/>
            </a:pPr>
            <a:endParaRPr lang="en-US" sz="1600" dirty="0"/>
          </a:p>
        </p:txBody>
      </p:sp>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39236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Comments</a:t>
            </a:r>
            <a:endParaRPr lang="en-US" dirty="0"/>
          </a:p>
        </p:txBody>
      </p:sp>
      <p:sp>
        <p:nvSpPr>
          <p:cNvPr id="3" name="Content Placeholder 2"/>
          <p:cNvSpPr>
            <a:spLocks noGrp="1"/>
          </p:cNvSpPr>
          <p:nvPr>
            <p:ph idx="1"/>
          </p:nvPr>
        </p:nvSpPr>
        <p:spPr>
          <a:xfrm>
            <a:off x="2013440" y="1805352"/>
            <a:ext cx="5099536" cy="3886200"/>
          </a:xfrm>
        </p:spPr>
        <p:txBody>
          <a:bodyPr>
            <a:normAutofit/>
          </a:bodyPr>
          <a:lstStyle/>
          <a:p>
            <a:r>
              <a:rPr lang="en-US" sz="2400" dirty="0" smtClean="0"/>
              <a:t>Combat-ready ships</a:t>
            </a:r>
          </a:p>
          <a:p>
            <a:pPr lvl="1"/>
            <a:r>
              <a:rPr lang="en-US" sz="2000" dirty="0" smtClean="0"/>
              <a:t>Relentless on Force Readiness (</a:t>
            </a:r>
            <a:r>
              <a:rPr lang="en-US" sz="2000" i="1" dirty="0" smtClean="0"/>
              <a:t>F</a:t>
            </a:r>
            <a:r>
              <a:rPr lang="en-US" sz="2000" i="1" baseline="-25000" dirty="0" smtClean="0"/>
              <a:t>r</a:t>
            </a:r>
            <a:r>
              <a:rPr lang="en-US" sz="2000" dirty="0" smtClean="0"/>
              <a:t>)</a:t>
            </a:r>
          </a:p>
          <a:p>
            <a:pPr lvl="1"/>
            <a:r>
              <a:rPr lang="en-US" sz="2000" dirty="0" smtClean="0"/>
              <a:t>Self-sufficiency</a:t>
            </a:r>
          </a:p>
          <a:p>
            <a:pPr lvl="1"/>
            <a:r>
              <a:rPr lang="en-US" sz="2000" dirty="0" smtClean="0"/>
              <a:t>Stay in the fight</a:t>
            </a:r>
          </a:p>
          <a:p>
            <a:r>
              <a:rPr lang="en-US" sz="2400" dirty="0" smtClean="0"/>
              <a:t>Battle-minded crews</a:t>
            </a:r>
          </a:p>
          <a:p>
            <a:pPr lvl="1"/>
            <a:r>
              <a:rPr lang="en-US" sz="2000" dirty="0" smtClean="0"/>
              <a:t>Mission command</a:t>
            </a:r>
          </a:p>
          <a:p>
            <a:pPr lvl="1"/>
            <a:r>
              <a:rPr lang="en-US" sz="2000" dirty="0" smtClean="0"/>
              <a:t>Warfighting culture</a:t>
            </a:r>
          </a:p>
          <a:p>
            <a:pPr lvl="1"/>
            <a:r>
              <a:rPr lang="en-US" sz="2000" dirty="0" smtClean="0"/>
              <a:t>Foundry support</a:t>
            </a:r>
            <a:endParaRPr lang="en-US" sz="2000" dirty="0"/>
          </a:p>
        </p:txBody>
      </p:sp>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72350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ffc-3x3.jpg"/>
          <p:cNvPicPr>
            <a:picLocks noChangeAspect="1"/>
          </p:cNvPicPr>
          <p:nvPr/>
        </p:nvPicPr>
        <p:blipFill>
          <a:blip r:embed="rId3" cstate="print"/>
          <a:srcRect/>
          <a:stretch>
            <a:fillRect/>
          </a:stretch>
        </p:blipFill>
        <p:spPr bwMode="auto">
          <a:xfrm>
            <a:off x="3154680" y="2118360"/>
            <a:ext cx="2834640" cy="2834640"/>
          </a:xfrm>
          <a:prstGeom prst="rect">
            <a:avLst/>
          </a:prstGeom>
          <a:noFill/>
          <a:ln w="9525">
            <a:noFill/>
            <a:miter lim="800000"/>
            <a:headEnd/>
            <a:tailEnd/>
          </a:ln>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457056" rIns="457056" bIns="457056" numCol="1" anchor="ctr" anchorCtr="0" compatLnSpc="1">
            <a:prstTxWarp prst="textNoShape">
              <a:avLst/>
            </a:prstTxWarp>
            <a:spAutoFit/>
          </a:bodyPr>
          <a:lstStyle/>
          <a:p>
            <a:endParaRPr lang="en-US" dirty="0"/>
          </a:p>
        </p:txBody>
      </p:sp>
      <p:sp>
        <p:nvSpPr>
          <p:cNvPr id="6" name="Rectangle 5"/>
          <p:cNvSpPr>
            <a:spLocks noChangeArrowheads="1"/>
          </p:cNvSpPr>
          <p:nvPr/>
        </p:nvSpPr>
        <p:spPr bwMode="auto">
          <a:xfrm>
            <a:off x="0" y="632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en-US" altLang="en-US" sz="15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4248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26704</TotalTime>
  <Words>474</Words>
  <Application>Microsoft Office PowerPoint</Application>
  <PresentationFormat>On-screen Show (4:3)</PresentationFormat>
  <Paragraphs>49</Paragraphs>
  <Slides>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Times New Roman</vt:lpstr>
      <vt:lpstr>Webdings</vt:lpstr>
      <vt:lpstr>Default Design</vt:lpstr>
      <vt:lpstr>1_Default Design</vt:lpstr>
      <vt:lpstr>American Society of Naval Engineers Tidewater Section  “Revolutionizing Readiness” RDML Paul Spedero Fleet Readiness Officer (N02R) USFFC  </vt:lpstr>
      <vt:lpstr>Revolutionizing Readiness</vt:lpstr>
      <vt:lpstr>Our Campaign Today: Bringing it Together</vt:lpstr>
      <vt:lpstr>Short-Term Initiatives</vt:lpstr>
      <vt:lpstr>Long-Term Goals</vt:lpstr>
      <vt:lpstr>Closing Comments</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STAFFDEL Bush 23-24 February</dc:title>
  <dc:creator>Greene, Topher L CIV USFF, N1</dc:creator>
  <cp:lastModifiedBy>Spedero, Paul C Jr CAPT USN CNO (USA)</cp:lastModifiedBy>
  <cp:revision>497</cp:revision>
  <cp:lastPrinted>2020-01-20T18:17:58Z</cp:lastPrinted>
  <dcterms:created xsi:type="dcterms:W3CDTF">2017-02-15T16:40:31Z</dcterms:created>
  <dcterms:modified xsi:type="dcterms:W3CDTF">2020-01-21T19:56:05Z</dcterms:modified>
</cp:coreProperties>
</file>